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6799263" cy="9929813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D1"/>
    <a:srgbClr val="F9A5A7"/>
    <a:srgbClr val="AE1814"/>
    <a:srgbClr val="EE4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1632" autoAdjust="0"/>
  </p:normalViewPr>
  <p:slideViewPr>
    <p:cSldViewPr>
      <p:cViewPr varScale="1">
        <p:scale>
          <a:sx n="55" d="100"/>
          <a:sy n="55" d="100"/>
        </p:scale>
        <p:origin x="1987" y="4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6CEB-6E01-4525-BE43-BC9EAC6D06B6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784A3-135D-4528-BDFA-9650EF6A1E2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8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84A3-135D-4528-BDFA-9650EF6A1E2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02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84A3-135D-4528-BDFA-9650EF6A1E2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45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E6D68-90AA-4EFC-BD4B-E805ED48AD2B}" type="datetimeFigureOut">
              <a:rPr lang="en-GB" smtClean="0"/>
              <a:pPr/>
              <a:t>06/10/2023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18" Type="http://schemas.openxmlformats.org/officeDocument/2006/relationships/image" Target="../media/image12.tiff"/><Relationship Id="rId26" Type="http://schemas.openxmlformats.org/officeDocument/2006/relationships/image" Target="../media/image19.tiff"/><Relationship Id="rId3" Type="http://schemas.openxmlformats.org/officeDocument/2006/relationships/image" Target="../media/image1.pn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5" Type="http://schemas.openxmlformats.org/officeDocument/2006/relationships/image" Target="../media/image18.tiff"/><Relationship Id="rId33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image" Target="../media/image3.jpeg"/><Relationship Id="rId15" Type="http://schemas.microsoft.com/office/2007/relationships/hdphoto" Target="../media/hdphoto3.wdp"/><Relationship Id="rId23" Type="http://schemas.openxmlformats.org/officeDocument/2006/relationships/image" Target="../media/image16.tiff"/><Relationship Id="rId28" Type="http://schemas.openxmlformats.org/officeDocument/2006/relationships/image" Target="../media/image21.tiff"/><Relationship Id="rId10" Type="http://schemas.openxmlformats.org/officeDocument/2006/relationships/image" Target="../media/image7.jpeg"/><Relationship Id="rId19" Type="http://schemas.openxmlformats.org/officeDocument/2006/relationships/image" Target="../media/image13.tiff"/><Relationship Id="rId31" Type="http://schemas.openxmlformats.org/officeDocument/2006/relationships/image" Target="../media/image24.tiff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5.tiff"/><Relationship Id="rId27" Type="http://schemas.openxmlformats.org/officeDocument/2006/relationships/image" Target="../media/image20.tiff"/><Relationship Id="rId30" Type="http://schemas.openxmlformats.org/officeDocument/2006/relationships/image" Target="../media/image23.tiff"/><Relationship Id="rId8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tiff"/><Relationship Id="rId18" Type="http://schemas.openxmlformats.org/officeDocument/2006/relationships/image" Target="../media/image37.tiff"/><Relationship Id="rId3" Type="http://schemas.openxmlformats.org/officeDocument/2006/relationships/image" Target="../media/image6.png"/><Relationship Id="rId21" Type="http://schemas.openxmlformats.org/officeDocument/2006/relationships/image" Target="../media/image40.png"/><Relationship Id="rId7" Type="http://schemas.microsoft.com/office/2007/relationships/hdphoto" Target="../media/hdphoto7.wdp"/><Relationship Id="rId12" Type="http://schemas.openxmlformats.org/officeDocument/2006/relationships/image" Target="../media/image31.tiff"/><Relationship Id="rId17" Type="http://schemas.openxmlformats.org/officeDocument/2006/relationships/image" Target="../media/image36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tiff"/><Relationship Id="rId20" Type="http://schemas.openxmlformats.org/officeDocument/2006/relationships/image" Target="../media/image3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24" Type="http://schemas.openxmlformats.org/officeDocument/2006/relationships/image" Target="../media/image42.tiff"/><Relationship Id="rId5" Type="http://schemas.openxmlformats.org/officeDocument/2006/relationships/image" Target="../media/image27.tiff"/><Relationship Id="rId15" Type="http://schemas.openxmlformats.org/officeDocument/2006/relationships/image" Target="../media/image34.tiff"/><Relationship Id="rId23" Type="http://schemas.openxmlformats.org/officeDocument/2006/relationships/image" Target="../media/image41.tiff"/><Relationship Id="rId10" Type="http://schemas.openxmlformats.org/officeDocument/2006/relationships/image" Target="../media/image30.png"/><Relationship Id="rId19" Type="http://schemas.openxmlformats.org/officeDocument/2006/relationships/image" Target="../media/image38.tiff"/><Relationship Id="rId4" Type="http://schemas.openxmlformats.org/officeDocument/2006/relationships/image" Target="../media/image26.tiff"/><Relationship Id="rId9" Type="http://schemas.microsoft.com/office/2007/relationships/hdphoto" Target="../media/hdphoto8.wdp"/><Relationship Id="rId14" Type="http://schemas.openxmlformats.org/officeDocument/2006/relationships/image" Target="../media/image33.tiff"/><Relationship Id="rId22" Type="http://schemas.openxmlformats.org/officeDocument/2006/relationships/hyperlink" Target="https://pixabay.com/en/bacteria-virus-happy-smile-blue-15687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B9428D3-3A2F-4543-8E98-8AFDEE36EC1F}"/>
              </a:ext>
            </a:extLst>
          </p:cNvPr>
          <p:cNvSpPr/>
          <p:nvPr/>
        </p:nvSpPr>
        <p:spPr>
          <a:xfrm>
            <a:off x="64096" y="5445487"/>
            <a:ext cx="3022688" cy="1585356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200"/>
              </a:lnSpc>
            </a:pPr>
            <a:r>
              <a:rPr lang="en-GB" sz="1000" u="sng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Prevention during storage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Chill cooked foods within 90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and log temperatures regularly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Wrap high-risk food &amp; store on correct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shelves of fridge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take out the amount required for cooking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FIFO rotation of foods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(old stock to front, new to the back)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dates of food regularly &amp; date mark containers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Dried food should be correctly stored &amp; covered</a:t>
            </a:r>
            <a:endParaRPr lang="en-GB" sz="1000" dirty="0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817349-76A7-8D44-904E-9BF1C80AAE54}"/>
              </a:ext>
            </a:extLst>
          </p:cNvPr>
          <p:cNvSpPr/>
          <p:nvPr/>
        </p:nvSpPr>
        <p:spPr>
          <a:xfrm>
            <a:off x="3118776" y="5445487"/>
            <a:ext cx="3232282" cy="1569242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200"/>
              </a:lnSpc>
            </a:pPr>
            <a:r>
              <a:rPr lang="en-GB" sz="1000" u="sng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Prevention during preparation &amp; cooking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Personal hygiene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(hands washed before cooking,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touching raw food, after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coughing/sneezing, clean apron,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blue plasters on cuts, hair nets)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 coded food equipment, boards/knives.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take food out of fridge when ready to prepare/cook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Separate ready to eat and raw foods </a:t>
            </a:r>
          </a:p>
          <a:p>
            <a:pPr marL="171450" indent="-171450">
              <a:lnSpc>
                <a:spcPts val="1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hot hold/fridge temperature every 2 hours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2104" y="1268374"/>
            <a:ext cx="6374632" cy="82847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" y="361151"/>
            <a:ext cx="3960656" cy="85757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Causes of food illness can be split into 3 categories:</a:t>
            </a:r>
          </a:p>
          <a:p>
            <a:r>
              <a:rPr lang="en-GB" sz="1000" dirty="0">
                <a:solidFill>
                  <a:srgbClr val="C00000"/>
                </a:solidFill>
              </a:rPr>
              <a:t>1. Microbes </a:t>
            </a:r>
            <a:r>
              <a:rPr lang="en-GB" sz="1000" dirty="0">
                <a:solidFill>
                  <a:schemeClr val="tx1"/>
                </a:solidFill>
              </a:rPr>
              <a:t>– tiny microorganisms which can contaminate &amp; spoil food</a:t>
            </a:r>
          </a:p>
          <a:p>
            <a:r>
              <a:rPr lang="en-GB" sz="1000" i="1" dirty="0">
                <a:solidFill>
                  <a:schemeClr val="tx1"/>
                </a:solidFill>
              </a:rPr>
              <a:t>     - Bacteria -      - Yeast     - Mould </a:t>
            </a:r>
            <a:endParaRPr lang="en-GB" sz="1000" dirty="0">
              <a:solidFill>
                <a:schemeClr val="tx1"/>
              </a:solidFill>
            </a:endParaRPr>
          </a:p>
          <a:p>
            <a:r>
              <a:rPr lang="en-GB" sz="1000" dirty="0">
                <a:solidFill>
                  <a:srgbClr val="00B050"/>
                </a:solidFill>
              </a:rPr>
              <a:t>2. Chemicals, metals &amp; poisonous plants </a:t>
            </a:r>
          </a:p>
          <a:p>
            <a:r>
              <a:rPr lang="en-GB" sz="1000" dirty="0">
                <a:solidFill>
                  <a:srgbClr val="7030A0"/>
                </a:solidFill>
              </a:rPr>
              <a:t>3. Allergies &amp; intolerances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159563" y="6848060"/>
            <a:ext cx="4577941" cy="270506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Bacteria</a:t>
            </a:r>
            <a:r>
              <a:rPr lang="en-GB" sz="850" dirty="0">
                <a:solidFill>
                  <a:schemeClr val="tx1"/>
                </a:solidFill>
              </a:rPr>
              <a:t> - microscopic organisms that multiply (pathogenic=harmful)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Yeast</a:t>
            </a:r>
            <a:r>
              <a:rPr lang="en-GB" sz="850" dirty="0">
                <a:solidFill>
                  <a:schemeClr val="tx1"/>
                </a:solidFill>
              </a:rPr>
              <a:t> - a microscopic fungus that can ferment sugar (produce alcohol &amp; CO2)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Mould</a:t>
            </a:r>
            <a:r>
              <a:rPr lang="en-GB" sz="850" dirty="0">
                <a:solidFill>
                  <a:schemeClr val="tx1"/>
                </a:solidFill>
              </a:rPr>
              <a:t> - a furry growth of fungi that can grow and spoil food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Cross</a:t>
            </a:r>
            <a:r>
              <a:rPr lang="en-GB" sz="850" dirty="0">
                <a:solidFill>
                  <a:schemeClr val="tx1"/>
                </a:solidFill>
              </a:rPr>
              <a:t> </a:t>
            </a:r>
            <a:r>
              <a:rPr lang="en-GB" sz="850" b="1" dirty="0">
                <a:solidFill>
                  <a:schemeClr val="tx1"/>
                </a:solidFill>
              </a:rPr>
              <a:t>contamination</a:t>
            </a:r>
            <a:r>
              <a:rPr lang="en-GB" sz="850" dirty="0">
                <a:solidFill>
                  <a:schemeClr val="tx1"/>
                </a:solidFill>
              </a:rPr>
              <a:t> - When bacteria is transferred from one place to another 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Danger</a:t>
            </a:r>
            <a:r>
              <a:rPr lang="en-GB" sz="850" dirty="0">
                <a:solidFill>
                  <a:schemeClr val="tx1"/>
                </a:solidFill>
              </a:rPr>
              <a:t> </a:t>
            </a:r>
            <a:r>
              <a:rPr lang="en-GB" sz="850" b="1" dirty="0">
                <a:solidFill>
                  <a:schemeClr val="tx1"/>
                </a:solidFill>
              </a:rPr>
              <a:t>zone</a:t>
            </a:r>
            <a:r>
              <a:rPr lang="en-GB" sz="850" dirty="0">
                <a:solidFill>
                  <a:schemeClr val="tx1"/>
                </a:solidFill>
              </a:rPr>
              <a:t> – bacteria multiplies most as it is warm (5-63</a:t>
            </a:r>
            <a:r>
              <a:rPr lang="en-GB" sz="8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n-GB" sz="85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FIFO</a:t>
            </a:r>
            <a:r>
              <a:rPr lang="en-GB" sz="850" dirty="0">
                <a:solidFill>
                  <a:schemeClr val="tx1"/>
                </a:solidFill>
              </a:rPr>
              <a:t> – First in first out – new stock is put behind old stock, so old stock is used first 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90-minute rule </a:t>
            </a:r>
            <a:r>
              <a:rPr lang="en-GB" sz="850" dirty="0">
                <a:solidFill>
                  <a:schemeClr val="tx1"/>
                </a:solidFill>
              </a:rPr>
              <a:t>– cooked food should be cooled and refrigerated within 90 minutes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Hot</a:t>
            </a:r>
            <a:r>
              <a:rPr lang="en-GB" sz="850" dirty="0">
                <a:solidFill>
                  <a:schemeClr val="tx1"/>
                </a:solidFill>
              </a:rPr>
              <a:t> </a:t>
            </a:r>
            <a:r>
              <a:rPr lang="en-GB" sz="850" b="1" dirty="0">
                <a:solidFill>
                  <a:schemeClr val="tx1"/>
                </a:solidFill>
              </a:rPr>
              <a:t>hold</a:t>
            </a:r>
            <a:r>
              <a:rPr lang="en-GB" sz="850" dirty="0">
                <a:solidFill>
                  <a:schemeClr val="tx1"/>
                </a:solidFill>
              </a:rPr>
              <a:t> - cooked or reheated food is held hot prior to and during service to consumers (at 63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n-GB" sz="85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Binary fission </a:t>
            </a:r>
            <a:r>
              <a:rPr lang="en-GB" sz="850" dirty="0">
                <a:solidFill>
                  <a:schemeClr val="tx1"/>
                </a:solidFill>
              </a:rPr>
              <a:t>- bacteria makes a copy/splits into two every 20 minutes in the correct conditions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Personal hygiene </a:t>
            </a:r>
            <a:r>
              <a:rPr lang="en-GB" sz="850" dirty="0">
                <a:solidFill>
                  <a:schemeClr val="tx1"/>
                </a:solidFill>
              </a:rPr>
              <a:t>– the cleanliness of the food handler (i.e. hands washed, apron on, hair tied up)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Kitchen hygiene </a:t>
            </a:r>
            <a:r>
              <a:rPr lang="en-GB" sz="850" dirty="0">
                <a:solidFill>
                  <a:schemeClr val="tx1"/>
                </a:solidFill>
              </a:rPr>
              <a:t>– the cleanliness of the kitchen &amp; work area (i.e. clean benches)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Onset</a:t>
            </a:r>
            <a:r>
              <a:rPr lang="en-GB" sz="850" dirty="0">
                <a:solidFill>
                  <a:schemeClr val="tx1"/>
                </a:solidFill>
              </a:rPr>
              <a:t> – the time between eating the contaminated food and symptoms appearing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Duration</a:t>
            </a:r>
            <a:r>
              <a:rPr lang="en-GB" sz="850" dirty="0">
                <a:solidFill>
                  <a:schemeClr val="tx1"/>
                </a:solidFill>
              </a:rPr>
              <a:t> – the time the person has the symptoms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Symptoms</a:t>
            </a:r>
            <a:r>
              <a:rPr lang="en-GB" sz="850" dirty="0">
                <a:solidFill>
                  <a:schemeClr val="tx1"/>
                </a:solidFill>
              </a:rPr>
              <a:t> – the side effects of something (i.e. a symptom of a cold is a runny nose)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Sources</a:t>
            </a:r>
            <a:r>
              <a:rPr lang="en-GB" sz="850" dirty="0">
                <a:solidFill>
                  <a:schemeClr val="tx1"/>
                </a:solidFill>
              </a:rPr>
              <a:t> – where something comes from (i.e. a source of salmonella is eggs)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Allergy</a:t>
            </a:r>
            <a:r>
              <a:rPr lang="en-GB" sz="850" dirty="0">
                <a:solidFill>
                  <a:schemeClr val="tx1"/>
                </a:solidFill>
              </a:rPr>
              <a:t> – a more severe immune response/reaction to something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Intolerance</a:t>
            </a:r>
            <a:r>
              <a:rPr lang="en-GB" sz="850" dirty="0">
                <a:solidFill>
                  <a:schemeClr val="tx1"/>
                </a:solidFill>
              </a:rPr>
              <a:t> – an inability to eat something without adverse effects (i.e. gluten)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Anaphylaxis</a:t>
            </a:r>
            <a:r>
              <a:rPr lang="en-GB" sz="850" dirty="0">
                <a:solidFill>
                  <a:schemeClr val="tx1"/>
                </a:solidFill>
              </a:rPr>
              <a:t> – a severe and potentially fatal reaction to something especially nuts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Coeliac</a:t>
            </a:r>
            <a:r>
              <a:rPr lang="en-GB" sz="850" dirty="0">
                <a:solidFill>
                  <a:schemeClr val="tx1"/>
                </a:solidFill>
              </a:rPr>
              <a:t> </a:t>
            </a:r>
            <a:r>
              <a:rPr lang="en-GB" sz="850" b="1" dirty="0">
                <a:solidFill>
                  <a:schemeClr val="tx1"/>
                </a:solidFill>
              </a:rPr>
              <a:t>disease</a:t>
            </a:r>
            <a:r>
              <a:rPr lang="en-GB" sz="850" dirty="0">
                <a:solidFill>
                  <a:schemeClr val="tx1"/>
                </a:solidFill>
              </a:rPr>
              <a:t> - a condition where immune system attacks the tissues when gluten is consumed.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Gluten</a:t>
            </a:r>
            <a:r>
              <a:rPr lang="en-GB" sz="850" dirty="0">
                <a:solidFill>
                  <a:schemeClr val="tx1"/>
                </a:solidFill>
              </a:rPr>
              <a:t> – a protein found in wheat flour, barley &amp; rye (wheat flour - in bread, pastry, pasta, cakes)</a:t>
            </a:r>
          </a:p>
          <a:p>
            <a:pPr>
              <a:lnSpc>
                <a:spcPts val="1000"/>
              </a:lnSpc>
            </a:pPr>
            <a:r>
              <a:rPr lang="en-GB" sz="850" b="1" dirty="0">
                <a:solidFill>
                  <a:schemeClr val="tx1"/>
                </a:solidFill>
              </a:rPr>
              <a:t>Lactose</a:t>
            </a:r>
            <a:r>
              <a:rPr lang="en-GB" sz="850" dirty="0">
                <a:solidFill>
                  <a:schemeClr val="tx1"/>
                </a:solidFill>
              </a:rPr>
              <a:t> – a sugar found in milk (milk is in dairy products such as yogurt, cheese, cream)</a:t>
            </a:r>
          </a:p>
        </p:txBody>
      </p:sp>
      <p:pic>
        <p:nvPicPr>
          <p:cNvPr id="1048" name="Picture 24" descr="Image result for coloured chopping bo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508" y="5954331"/>
            <a:ext cx="506636" cy="519869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50" name="AutoShape 26" descr="Image result for thursday food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2" name="AutoShape 28" descr="Image result for thursday food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4" name="Picture 3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601" y="6360492"/>
            <a:ext cx="360911" cy="360911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60" name="Picture 36" descr="Image result for hair net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7758" y="5511151"/>
            <a:ext cx="380138" cy="40938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62" name="Picture 38" descr="Image result for no jewelry sig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3420" y="5495344"/>
            <a:ext cx="356548" cy="35654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79" b="92553" l="30811" r="68649">
                        <a14:foregroundMark x1="55676" y1="25532" x2="55676" y2="25532"/>
                        <a14:foregroundMark x1="58378" y1="29255" x2="58378" y2="29255"/>
                        <a14:foregroundMark x1="41622" y1="9574" x2="41622" y2="9574"/>
                        <a14:foregroundMark x1="47027" y1="7979" x2="47027" y2="7979"/>
                        <a14:foregroundMark x1="46486" y1="92553" x2="46486" y2="92553"/>
                      </a14:backgroundRemoval>
                    </a14:imgEffect>
                  </a14:imgLayer>
                </a14:imgProps>
              </a:ext>
            </a:extLst>
          </a:blip>
          <a:srcRect l="26270" t="3169" r="26269" b="3169"/>
          <a:stretch/>
        </p:blipFill>
        <p:spPr>
          <a:xfrm>
            <a:off x="2178323" y="3465059"/>
            <a:ext cx="358995" cy="717990"/>
          </a:xfrm>
          <a:prstGeom prst="rect">
            <a:avLst/>
          </a:prstGeom>
        </p:spPr>
      </p:pic>
      <p:sp>
        <p:nvSpPr>
          <p:cNvPr id="17" name="AutoShape 6" descr="Image result for kitchen equipment electric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0" name="AutoShape 2" descr="Image result for faceboo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2" name="AutoShape 4" descr="Image result for faceboo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6" name="AutoShape 8" descr="Image result for law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8" name="AutoShape 10" descr="Image result for law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9" name="Rectangle 98"/>
          <p:cNvSpPr/>
          <p:nvPr/>
        </p:nvSpPr>
        <p:spPr>
          <a:xfrm>
            <a:off x="11958724" y="6896699"/>
            <a:ext cx="720080" cy="1440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900" b="1" dirty="0">
                <a:solidFill>
                  <a:srgbClr val="0070C0"/>
                </a:solidFill>
                <a:latin typeface="+mj-lt"/>
              </a:rPr>
              <a:t>Key Terms</a:t>
            </a:r>
          </a:p>
        </p:txBody>
      </p:sp>
      <p:pic>
        <p:nvPicPr>
          <p:cNvPr id="2" name="Picture 2" descr="Image result for key clip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57759" y="7101810"/>
            <a:ext cx="624492" cy="601517"/>
          </a:xfrm>
          <a:prstGeom prst="rect">
            <a:avLst/>
          </a:prstGeom>
          <a:noFill/>
        </p:spPr>
      </p:pic>
      <p:sp>
        <p:nvSpPr>
          <p:cNvPr id="104" name="Rectangle 103"/>
          <p:cNvSpPr/>
          <p:nvPr/>
        </p:nvSpPr>
        <p:spPr>
          <a:xfrm>
            <a:off x="5896888" y="39546"/>
            <a:ext cx="612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LO4</a:t>
            </a:r>
          </a:p>
        </p:txBody>
      </p:sp>
      <p:sp>
        <p:nvSpPr>
          <p:cNvPr id="105" name="AutoShape 4" descr="Image result for supplier foods"/>
          <p:cNvSpPr>
            <a:spLocks noChangeAspect="1" noChangeArrowheads="1"/>
          </p:cNvSpPr>
          <p:nvPr/>
        </p:nvSpPr>
        <p:spPr bwMode="auto">
          <a:xfrm>
            <a:off x="-3922810" y="96727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" name="Rectangle 105"/>
          <p:cNvSpPr/>
          <p:nvPr/>
        </p:nvSpPr>
        <p:spPr>
          <a:xfrm>
            <a:off x="6617208" y="48072"/>
            <a:ext cx="3456000" cy="235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Know how food can cause ill health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4096" y="48072"/>
            <a:ext cx="2232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Knowledge Organiser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368352" y="48072"/>
            <a:ext cx="3456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WJEC: Level 1/2 Hospitality &amp; Catering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8787526F-5FE8-5348-B71D-093F3F906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95710"/>
              </p:ext>
            </p:extLst>
          </p:nvPr>
        </p:nvGraphicFramePr>
        <p:xfrm>
          <a:off x="92332" y="7106216"/>
          <a:ext cx="6258726" cy="2371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531">
                  <a:extLst>
                    <a:ext uri="{9D8B030D-6E8A-4147-A177-3AD203B41FA5}">
                      <a16:colId xmlns:a16="http://schemas.microsoft.com/office/drawing/2014/main" val="2981866116"/>
                    </a:ext>
                  </a:extLst>
                </a:gridCol>
                <a:gridCol w="1075269">
                  <a:extLst>
                    <a:ext uri="{9D8B030D-6E8A-4147-A177-3AD203B41FA5}">
                      <a16:colId xmlns:a16="http://schemas.microsoft.com/office/drawing/2014/main" val="3437413046"/>
                    </a:ext>
                  </a:extLst>
                </a:gridCol>
                <a:gridCol w="1720430">
                  <a:extLst>
                    <a:ext uri="{9D8B030D-6E8A-4147-A177-3AD203B41FA5}">
                      <a16:colId xmlns:a16="http://schemas.microsoft.com/office/drawing/2014/main" val="3410685368"/>
                    </a:ext>
                  </a:extLst>
                </a:gridCol>
                <a:gridCol w="2674496">
                  <a:extLst>
                    <a:ext uri="{9D8B030D-6E8A-4147-A177-3AD203B41FA5}">
                      <a16:colId xmlns:a16="http://schemas.microsoft.com/office/drawing/2014/main" val="2975700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  Bacteria type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 Onset time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 Duration of symptoms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  Symptoms (side effects)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  Sources (where it comes from)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2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800" spc="-30" dirty="0">
                          <a:solidFill>
                            <a:schemeClr val="tx1"/>
                          </a:solidFill>
                          <a:effectLst/>
                        </a:rPr>
                        <a:t>Salmonella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O: 2-3 days</a:t>
                      </a:r>
                      <a:b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D: a week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Diarrhoea, stomach cramps, vomiting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Raw meat, sea fish &amp; eggs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Fruits and vegetables 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16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Campylobacter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O: 12-72hrs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D: Up to a week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>
                          <a:solidFill>
                            <a:schemeClr val="tx1"/>
                          </a:solidFill>
                          <a:effectLst/>
                        </a:rPr>
                        <a:t>Diarrhoea (may be bloody), stomach cramps, vomiting. 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Unpasteurized (raw) milk &amp; poultry 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93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800" spc="-70" dirty="0">
                          <a:solidFill>
                            <a:schemeClr val="tx1"/>
                          </a:solidFill>
                          <a:effectLst/>
                        </a:rPr>
                        <a:t>E-coli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O: 2 days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D: Up to 10 days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Diarrhoea (may be bloody), stomach cramps, vomiting.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Undercooked ground beef (faeces in intestines) U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npasteurized dairy. </a:t>
                      </a: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Raw fruit &amp; veg - water on crops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51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800" spc="-60" dirty="0">
                          <a:solidFill>
                            <a:schemeClr val="tx1"/>
                          </a:solidFill>
                          <a:effectLst/>
                        </a:rPr>
                        <a:t>Clostridium </a:t>
                      </a:r>
                      <a:r>
                        <a:rPr lang="en-GB" sz="800" spc="-70" dirty="0">
                          <a:solidFill>
                            <a:schemeClr val="tx1"/>
                          </a:solidFill>
                          <a:effectLst/>
                        </a:rPr>
                        <a:t>Perfringens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O: Within hours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D: Up to 2 days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Diarrhoea, stomach cramps </a:t>
                      </a:r>
                      <a:b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(no vomiting)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Raw meat, gravies, food left for long periods at room temperature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83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800" spc="-90" dirty="0">
                          <a:solidFill>
                            <a:schemeClr val="tx1"/>
                          </a:solidFill>
                          <a:effectLst/>
                        </a:rPr>
                        <a:t>Listeria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O: Up to 3 months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D: Days – weeks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Diarrhoea, vomiting, nausea, high temperature, aches &amp; </a:t>
                      </a:r>
                      <a:r>
                        <a:rPr lang="en-GB" sz="900" spc="-30" dirty="0">
                          <a:solidFill>
                            <a:schemeClr val="tx1"/>
                          </a:solidFill>
                          <a:effectLst/>
                        </a:rPr>
                        <a:t>pains, chills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Unpasteurized dairy products. Raw fruits &amp; vegetables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Ready-to-eat deli meats, pate &amp; seafood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68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800" spc="-45" dirty="0">
                          <a:solidFill>
                            <a:schemeClr val="tx1"/>
                          </a:solidFill>
                          <a:effectLst/>
                        </a:rPr>
                        <a:t>Bacillus Cereus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>
                          <a:solidFill>
                            <a:schemeClr val="tx1"/>
                          </a:solidFill>
                          <a:effectLst/>
                        </a:rPr>
                        <a:t>O: 1-16 hrs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>
                          <a:solidFill>
                            <a:schemeClr val="tx1"/>
                          </a:solidFill>
                          <a:effectLst/>
                        </a:rPr>
                        <a:t>D: Up to 2 days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>
                          <a:solidFill>
                            <a:schemeClr val="tx1"/>
                          </a:solidFill>
                          <a:effectLst/>
                        </a:rPr>
                        <a:t>Diarrhoea, stomach cramps, vomiting, nausea 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-65">
                          <a:solidFill>
                            <a:schemeClr val="tx1"/>
                          </a:solidFill>
                          <a:effectLst/>
                        </a:rPr>
                        <a:t>Cooked rice being reheated 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102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800" spc="-25" dirty="0">
                          <a:solidFill>
                            <a:schemeClr val="tx1"/>
                          </a:solidFill>
                          <a:effectLst/>
                        </a:rPr>
                        <a:t>Staphylococcus </a:t>
                      </a:r>
                      <a:r>
                        <a:rPr lang="en-GB" sz="800" spc="-90" dirty="0">
                          <a:solidFill>
                            <a:schemeClr val="tx1"/>
                          </a:solidFill>
                          <a:effectLst/>
                        </a:rPr>
                        <a:t>Aureus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>
                          <a:solidFill>
                            <a:schemeClr val="tx1"/>
                          </a:solidFill>
                          <a:effectLst/>
                        </a:rPr>
                        <a:t>O: 1-6 hrs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>
                          <a:solidFill>
                            <a:schemeClr val="tx1"/>
                          </a:solidFill>
                          <a:effectLst/>
                        </a:rPr>
                        <a:t>D: Up to 3 days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Diarrhoea, stomach cramps, Sudden vomiting &amp; nausea,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Throat and mouth (i.e. chef coughing)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spc="5" dirty="0">
                          <a:solidFill>
                            <a:schemeClr val="tx1"/>
                          </a:solidFill>
                          <a:effectLst/>
                        </a:rPr>
                        <a:t>Skin (i.e. chef not washing hands)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7202"/>
                  </a:ext>
                </a:extLst>
              </a:tr>
            </a:tbl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09FAAFB4-B372-F640-987E-9B3C2B4A8F25}"/>
              </a:ext>
            </a:extLst>
          </p:cNvPr>
          <p:cNvSpPr/>
          <p:nvPr/>
        </p:nvSpPr>
        <p:spPr>
          <a:xfrm>
            <a:off x="122348" y="1582839"/>
            <a:ext cx="3933252" cy="39376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95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9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en-US" sz="95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522352-031D-0E43-8E30-E8045B0BCC59}"/>
              </a:ext>
            </a:extLst>
          </p:cNvPr>
          <p:cNvSpPr/>
          <p:nvPr/>
        </p:nvSpPr>
        <p:spPr>
          <a:xfrm>
            <a:off x="524285" y="5066149"/>
            <a:ext cx="2753003" cy="2462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endParaRPr lang="en-GB" sz="1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3CD417-DE34-1946-88B3-AC603ECE41D9}"/>
              </a:ext>
            </a:extLst>
          </p:cNvPr>
          <p:cNvSpPr/>
          <p:nvPr/>
        </p:nvSpPr>
        <p:spPr>
          <a:xfrm>
            <a:off x="2573054" y="2280320"/>
            <a:ext cx="3785577" cy="191702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5-63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The danger zone. Bacteria multiplies rapidly as it has warmth. </a:t>
            </a:r>
            <a:b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risk food should not be kept in the danger zone – you should only take food out of the fridge when ready to prepare it.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0-5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Fridge temperature. This slows bacteria from multiplying as they do not get the warmth but does not completely stop or kill it.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-18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Freezer temperature. This stops bacteria from multiplying as they do not get the warmth or moisture but does not completely kill it.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°C+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This kills bacteria. The core temperature of high-risk food such as meat should be cooked to at least 75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 checked 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 a food probe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°C+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‘Hot hold’ temperature. Cooked or reheated food must stay above 63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(out of the danger zone) e.g. in buffets, deliveries. Checks should be carried out every 2 hours to ensure hot food maintains 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°C+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11A774-BAB3-FE4F-A413-D42A21F49BDC}"/>
              </a:ext>
            </a:extLst>
          </p:cNvPr>
          <p:cNvSpPr/>
          <p:nvPr/>
        </p:nvSpPr>
        <p:spPr>
          <a:xfrm>
            <a:off x="92332" y="2280320"/>
            <a:ext cx="2420036" cy="110980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u="sng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needed for bacteria to multiply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Moisture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dried food has a longer shelf life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multiplies every 20 mins(binary fission)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Warmth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multiply in warm conditions</a:t>
            </a:r>
          </a:p>
          <a:p>
            <a:pPr>
              <a:lnSpc>
                <a:spcPts val="1200"/>
              </a:lnSpc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(high risk) – high in protein </a:t>
            </a:r>
            <a:b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i.e. eggs, meat, fish. </a:t>
            </a:r>
          </a:p>
          <a:p>
            <a:pPr>
              <a:lnSpc>
                <a:spcPts val="1200"/>
              </a:lnSpc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*Use weekdays to help remember(MTWF)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7ABCEE-86D1-AA45-99C3-ABDED6C72FC5}"/>
              </a:ext>
            </a:extLst>
          </p:cNvPr>
          <p:cNvSpPr/>
          <p:nvPr/>
        </p:nvSpPr>
        <p:spPr>
          <a:xfrm>
            <a:off x="80729" y="1317941"/>
            <a:ext cx="5455976" cy="92355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200"/>
              </a:lnSpc>
            </a:pPr>
            <a:r>
              <a:rPr lang="en-GB" sz="1000" b="1" u="sng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Microbes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Bacteria: 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good, or pathogenic &amp; cause food poisoning.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Yeast: 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 a lot in the food industry in bread &amp; beer making. It is a fungi which reproduced by budding. It needs warm, acidic, sweet foods (it ferments sugars) so can spoil sweet foods such as orange juice.  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Mould: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used in cheese making. A fungi with thread like filaments which spread into a food (they stay even when the visible mould is cut off). It needs warm, moist conditions and can spoil foods.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37A82C-2E6B-A441-99C7-573B650C4326}"/>
              </a:ext>
            </a:extLst>
          </p:cNvPr>
          <p:cNvSpPr/>
          <p:nvPr/>
        </p:nvSpPr>
        <p:spPr>
          <a:xfrm>
            <a:off x="76459" y="4258422"/>
            <a:ext cx="6274599" cy="114543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200"/>
              </a:lnSpc>
            </a:pPr>
            <a:r>
              <a:rPr lang="en-GB" sz="1000" b="1" u="sng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 contamination: </a:t>
            </a:r>
            <a:br>
              <a:rPr lang="en-GB" sz="1000" b="1" u="sng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bacteria is transferred from one place to another - avoid!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handling raw meat then touching ready to eat food such as salad;</a:t>
            </a:r>
            <a:r>
              <a:rPr lang="en-GB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handling raw meat then touching equipment/door handle; </a:t>
            </a:r>
            <a:br>
              <a:rPr lang="en-GB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sneezing into food and not washing hands after; </a:t>
            </a:r>
            <a:br>
              <a:rPr lang="en-GB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equipment for raw meat then ready to eat food; </a:t>
            </a:r>
            <a:br>
              <a:rPr lang="en-GB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storing raw and ready to eat foods together in a fridge</a:t>
            </a:r>
            <a:endParaRPr lang="en-GB" sz="10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B163D3-67A9-314E-8D48-5188C6033529}"/>
              </a:ext>
            </a:extLst>
          </p:cNvPr>
          <p:cNvSpPr/>
          <p:nvPr/>
        </p:nvSpPr>
        <p:spPr>
          <a:xfrm>
            <a:off x="6503563" y="444272"/>
            <a:ext cx="3528000" cy="1404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b="1" u="sng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Chemicals, metal &amp; plants </a:t>
            </a:r>
            <a:endParaRPr lang="en-GB" sz="1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Chemicals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can be poisonous - cleaning products, bleach, fertilisers &amp; pesticides in crops/farming, overuse of additives.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Metal: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aluminium &amp; tin can leach out of pans &amp; tins when reacting with acidic food such as tomato, producing a metallic taste. Leftover food in tins should be transferred into a different container - not stored in the tin (e.g. half a tin of beans)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Plants: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some plants can be poisoning e.g. some mushrooms, berries, rhubarb leaves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ECE803-C4C9-3A42-8510-7BBCBD9B13AC}"/>
              </a:ext>
            </a:extLst>
          </p:cNvPr>
          <p:cNvSpPr/>
          <p:nvPr/>
        </p:nvSpPr>
        <p:spPr>
          <a:xfrm>
            <a:off x="6503563" y="1992288"/>
            <a:ext cx="3153606" cy="966126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u="sng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Allergies &amp; intolerances</a:t>
            </a:r>
            <a:endParaRPr lang="en-US" altLang="en-US" sz="1100" dirty="0">
              <a:solidFill>
                <a:srgbClr val="7030A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Businesses must act responsibly towards this by</a:t>
            </a:r>
            <a:endParaRPr lang="en-US" altLang="en-US" sz="1100" dirty="0">
              <a:solidFill>
                <a:schemeClr val="tx1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advising customers about ingredients in their food</a:t>
            </a:r>
            <a:endParaRPr lang="en-US" altLang="en-US" sz="1100" dirty="0">
              <a:solidFill>
                <a:schemeClr val="tx1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 food and menus correctly</a:t>
            </a:r>
            <a:endParaRPr lang="en-US" altLang="en-US" sz="1100" dirty="0">
              <a:solidFill>
                <a:schemeClr val="tx1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 contaminating food with allergens</a:t>
            </a:r>
            <a:endParaRPr lang="en-US" altLang="en-US" sz="1100" dirty="0">
              <a:solidFill>
                <a:schemeClr val="tx1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recognise &amp; know what to do if a customer has a reaction</a:t>
            </a:r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938219-E28A-0F42-869B-517E1246D4DB}"/>
              </a:ext>
            </a:extLst>
          </p:cNvPr>
          <p:cNvSpPr/>
          <p:nvPr/>
        </p:nvSpPr>
        <p:spPr>
          <a:xfrm>
            <a:off x="6503563" y="2995536"/>
            <a:ext cx="2921573" cy="3755010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Allergy</a:t>
            </a:r>
            <a:r>
              <a:rPr lang="en-US" altLang="en-US" sz="1000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</a:t>
            </a: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serious &amp; possible life-threatening reaction to a food or ingredient. The common allergens are: 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1. eggs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 fish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3. milk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4. peanuts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5. gluten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6. sesame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7. celery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8. mustard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9. soybeans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10. molluscs (</a:t>
            </a:r>
            <a:r>
              <a:rPr lang="en-US" altLang="en-US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mussels &amp; oysters</a:t>
            </a: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11. tree nuts (</a:t>
            </a:r>
            <a:r>
              <a:rPr lang="en-US" altLang="en-US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hazelnut, </a:t>
            </a:r>
            <a:r>
              <a:rPr lang="en-US" altLang="en-US" sz="1000" i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almond, walnut, cashew</a:t>
            </a:r>
            <a:r>
              <a:rPr lang="en-US" alt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</a:t>
            </a:r>
            <a:endParaRPr lang="en-US" altLang="en-US" sz="10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12. lupin (</a:t>
            </a:r>
            <a:r>
              <a:rPr lang="en-US" altLang="en-US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gluten free flour</a:t>
            </a: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13. crustaceans (</a:t>
            </a:r>
            <a:r>
              <a:rPr lang="en-US" altLang="en-US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prawn, crab, lobster</a:t>
            </a: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14. sulphur dioxide/ </a:t>
            </a:r>
            <a:r>
              <a:rPr lang="en-US" altLang="en-US" sz="1000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sulphites</a:t>
            </a: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en-US" altLang="en-US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preservative</a:t>
            </a: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</a:t>
            </a:r>
            <a:b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lang="en-US" altLang="en-US" sz="5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b="1" u="sng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Symptoms of an allergy </a:t>
            </a:r>
            <a:br>
              <a:rPr lang="en-US" alt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0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Visible:</a:t>
            </a:r>
            <a:r>
              <a:rPr lang="en-US" alt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flushed skin, rash, swelling of skin &amp; lips, difficulty breathing.</a:t>
            </a:r>
            <a:endParaRPr lang="en-GB" sz="1000" dirty="0">
              <a:solidFill>
                <a:schemeClr val="tx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Non-visible: </a:t>
            </a: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swelling of tongue &amp; throat, stomach pain</a:t>
            </a:r>
            <a:endParaRPr lang="en-US" alt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can become unconscious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Can cause </a:t>
            </a:r>
            <a:r>
              <a:rPr lang="en-US" altLang="en-US" sz="10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anaphylaxis shock </a:t>
            </a:r>
            <a:r>
              <a:rPr lang="en-US" alt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(severe, possible fatal) Needs immediate treatment: Stay calm, call ambula</a:t>
            </a:r>
            <a:r>
              <a:rPr lang="en-US" altLang="en-US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nce, reassure, use EpiPen if they have one</a:t>
            </a:r>
            <a:endParaRPr lang="en-US" alt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B0B5B6-19C6-F242-9896-02850159131E}"/>
              </a:ext>
            </a:extLst>
          </p:cNvPr>
          <p:cNvSpPr/>
          <p:nvPr/>
        </p:nvSpPr>
        <p:spPr>
          <a:xfrm>
            <a:off x="9471567" y="2995535"/>
            <a:ext cx="3240360" cy="3755011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Intolerance: </a:t>
            </a:r>
            <a:r>
              <a:rPr lang="en-US" alt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Digestive issues/feeling</a:t>
            </a:r>
            <a:r>
              <a:rPr lang="en-US" alt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unwell after eating certain foods. They cause a slower/less instant reaction compared to an allergic reaction. Causes digestive issues &amp; stomach pains/bloating/diarrhea (rather than immune system response)</a:t>
            </a:r>
            <a:endParaRPr lang="en-US" altLang="en-US" sz="9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 dirty="0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Lactose intolerance</a:t>
            </a:r>
            <a:r>
              <a:rPr lang="en-GB" alt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Cannot digest lactose (a sugar in milk)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properly so bacteria in the intestine have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break it down which then produce gas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Avoid: milk &amp; dairy (yogurt, cheese, butter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Alternatives:  lactose free dairy/milk/yogurt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Dairy free milks such as almond, soya, rice</a:t>
            </a:r>
            <a:endParaRPr lang="en-GB" sz="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en-GB" sz="600" dirty="0">
              <a:solidFill>
                <a:schemeClr val="tx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Coeliac/gluten intolerance: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Reaction to gluten - in wheat, barley, oats, rye.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 flour is made from wheat so cannot eat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food made from wheat (pasta, bread, pastry,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cakes etc). As well as the symptoms they can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also lack energy (lack of carbohydrates)</a:t>
            </a:r>
          </a:p>
          <a:p>
            <a:pPr>
              <a:lnSpc>
                <a:spcPts val="1200"/>
              </a:lnSpc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Alternatives: Gluten free flour or other products </a:t>
            </a:r>
            <a:b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such as bread. Almond flour, gram flour, linseed.</a:t>
            </a:r>
            <a:endParaRPr lang="en-GB" sz="1000" dirty="0">
              <a:solidFill>
                <a:schemeClr val="tx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Coeliac: eating gluten can cause long term issues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Gluten intolerance: eating gluten = short term discomfort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5DFF44-AD61-1F42-9D4D-FBA3D51CCEBB}"/>
              </a:ext>
            </a:extLst>
          </p:cNvPr>
          <p:cNvSpPr/>
          <p:nvPr/>
        </p:nvSpPr>
        <p:spPr>
          <a:xfrm>
            <a:off x="6451814" y="382073"/>
            <a:ext cx="6300000" cy="1512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51A504F-D207-3F48-A962-1A0492B2BC3E}"/>
              </a:ext>
            </a:extLst>
          </p:cNvPr>
          <p:cNvSpPr/>
          <p:nvPr/>
        </p:nvSpPr>
        <p:spPr>
          <a:xfrm>
            <a:off x="6455361" y="1955167"/>
            <a:ext cx="6300000" cy="483179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E2B364-3085-DA4E-BA39-92C04090E1BD}"/>
              </a:ext>
            </a:extLst>
          </p:cNvPr>
          <p:cNvSpPr/>
          <p:nvPr/>
        </p:nvSpPr>
        <p:spPr>
          <a:xfrm>
            <a:off x="10181496" y="35942"/>
            <a:ext cx="2484000" cy="235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Part 1: Causes of ill health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C8B305-DDEF-6345-9E44-B636D13AF89D}"/>
              </a:ext>
            </a:extLst>
          </p:cNvPr>
          <p:cNvSpPr/>
          <p:nvPr/>
        </p:nvSpPr>
        <p:spPr>
          <a:xfrm>
            <a:off x="6451815" y="6842084"/>
            <a:ext cx="1656000" cy="2705068"/>
          </a:xfrm>
          <a:prstGeom prst="rect">
            <a:avLst/>
          </a:prstGeom>
          <a:noFill/>
          <a:ln w="28575">
            <a:solidFill>
              <a:srgbClr val="D70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F1AE86-C92A-A347-9858-C77E69D17D07}"/>
              </a:ext>
            </a:extLst>
          </p:cNvPr>
          <p:cNvSpPr/>
          <p:nvPr/>
        </p:nvSpPr>
        <p:spPr>
          <a:xfrm>
            <a:off x="6503563" y="6896699"/>
            <a:ext cx="1011833" cy="295822"/>
          </a:xfrm>
          <a:prstGeom prst="rect">
            <a:avLst/>
          </a:prstGeom>
          <a:noFill/>
          <a:ln w="19050">
            <a:solidFill>
              <a:srgbClr val="D70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b="1" dirty="0">
                <a:solidFill>
                  <a:schemeClr val="tx1"/>
                </a:solidFill>
              </a:rPr>
              <a:t>How to achieve a distinction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D5DC2A-8166-4D43-A735-266BD74C89FD}"/>
              </a:ext>
            </a:extLst>
          </p:cNvPr>
          <p:cNvSpPr/>
          <p:nvPr/>
        </p:nvSpPr>
        <p:spPr>
          <a:xfrm>
            <a:off x="6508887" y="7247136"/>
            <a:ext cx="1548097" cy="2230618"/>
          </a:xfrm>
          <a:prstGeom prst="rect">
            <a:avLst/>
          </a:prstGeom>
          <a:noFill/>
          <a:ln w="19050">
            <a:solidFill>
              <a:srgbClr val="D70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dirty="0">
                <a:solidFill>
                  <a:schemeClr val="tx1"/>
                </a:solidFill>
              </a:rPr>
              <a:t>- Ensure you explain  a range of ways to prevent food illness &amp; include justification/ reasons (i.e. ensure raw meat is cut on a red board, &amp; salad on a green board to prevent cross contamination from a high risk to a ready to eat food)</a:t>
            </a:r>
          </a:p>
          <a:p>
            <a:r>
              <a:rPr lang="en-GB" sz="900" dirty="0">
                <a:solidFill>
                  <a:schemeClr val="tx1"/>
                </a:solidFill>
              </a:rPr>
              <a:t>- Ensure you can suggest a range of dishes suitable for intolerances</a:t>
            </a:r>
          </a:p>
          <a:p>
            <a:r>
              <a:rPr lang="en-GB" sz="900" dirty="0">
                <a:solidFill>
                  <a:schemeClr val="tx1"/>
                </a:solidFill>
              </a:rPr>
              <a:t>- Include key temperatures in answers with justification &amp; links to bacteria (e.g. hot hold ensures bacteria do not enter danger zone)</a:t>
            </a:r>
          </a:p>
        </p:txBody>
      </p:sp>
      <p:pic>
        <p:nvPicPr>
          <p:cNvPr id="63" name="Picture 2" descr="Image result for shooting star clipart">
            <a:extLst>
              <a:ext uri="{FF2B5EF4-FFF2-40B4-BE49-F238E27FC236}">
                <a16:creationId xmlns:a16="http://schemas.microsoft.com/office/drawing/2014/main" id="{3791AF6A-19D5-704D-B1A9-BD7470D6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25156" b="24821"/>
          <a:stretch>
            <a:fillRect/>
          </a:stretch>
        </p:blipFill>
        <p:spPr bwMode="auto">
          <a:xfrm>
            <a:off x="7552928" y="6900921"/>
            <a:ext cx="504056" cy="27594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9E62B5-2719-084C-A757-9DF37BE6E9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7712" y="349639"/>
            <a:ext cx="90000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3F13AD-6C61-8443-84FF-65F245817E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61" b="89100" l="7950" r="89540">
                        <a14:foregroundMark x1="49791" y1="9953" x2="49791" y2="9953"/>
                        <a14:foregroundMark x1="47699" y1="6635" x2="47699" y2="6635"/>
                        <a14:foregroundMark x1="7950" y1="77251" x2="7950" y2="77251"/>
                        <a14:foregroundMark x1="46862" y1="23223" x2="46862" y2="232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8411" y="351584"/>
            <a:ext cx="1074377" cy="9485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5A488-48D4-8943-85AC-C49699BFC8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0" b="90667" l="5778" r="93778">
                        <a14:foregroundMark x1="50222" y1="7556" x2="50222" y2="7556"/>
                        <a14:foregroundMark x1="48444" y1="4444" x2="48444" y2="4444"/>
                        <a14:foregroundMark x1="5778" y1="49778" x2="5778" y2="49778"/>
                        <a14:foregroundMark x1="49333" y1="90667" x2="49333" y2="90667"/>
                        <a14:foregroundMark x1="93778" y1="49333" x2="93778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280" y="324801"/>
            <a:ext cx="924838" cy="924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E7D5F-792F-DB44-B4CA-5F8AF1668E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89706" l="4049" r="91498">
                        <a14:foregroundMark x1="23077" y1="42647" x2="23077" y2="42647"/>
                        <a14:foregroundMark x1="56680" y1="34314" x2="56680" y2="34314"/>
                        <a14:foregroundMark x1="4453" y1="54902" x2="4453" y2="54902"/>
                        <a14:foregroundMark x1="25101" y1="51961" x2="25101" y2="51961"/>
                        <a14:foregroundMark x1="25506" y1="54902" x2="25506" y2="54902"/>
                        <a14:foregroundMark x1="32794" y1="65196" x2="32794" y2="65196"/>
                        <a14:foregroundMark x1="32794" y1="53922" x2="32794" y2="53922"/>
                        <a14:foregroundMark x1="91498" y1="73529" x2="91498" y2="73529"/>
                        <a14:foregroundMark x1="30769" y1="67157" x2="30769" y2="67157"/>
                        <a14:foregroundMark x1="59514" y1="32353" x2="59514" y2="32353"/>
                        <a14:foregroundMark x1="58704" y1="19608" x2="58704" y2="19608"/>
                        <a14:foregroundMark x1="59514" y1="20588" x2="59514" y2="20588"/>
                        <a14:foregroundMark x1="59514" y1="22059" x2="59514" y2="22059"/>
                        <a14:foregroundMark x1="59919" y1="19118" x2="59919" y2="19118"/>
                        <a14:foregroundMark x1="63563" y1="18627" x2="63563" y2="18627"/>
                        <a14:foregroundMark x1="64372" y1="27941" x2="64372" y2="27941"/>
                        <a14:foregroundMark x1="64777" y1="33333" x2="64777" y2="33333"/>
                        <a14:foregroundMark x1="61943" y1="31863" x2="61943" y2="31863"/>
                        <a14:foregroundMark x1="41296" y1="61275" x2="41296" y2="61275"/>
                        <a14:foregroundMark x1="41296" y1="50000" x2="41296" y2="50000"/>
                        <a14:foregroundMark x1="72065" y1="33333" x2="72065" y2="33333"/>
                        <a14:foregroundMark x1="65182" y1="22059" x2="65182" y2="220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362" y="1344216"/>
            <a:ext cx="835438" cy="872480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E69114C-1924-5F46-B65C-4C2FD82C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4" y="3390121"/>
            <a:ext cx="3191406" cy="5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DEFA3-8284-8B4D-BFDB-4EC81CB3C5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2348" y="3504456"/>
            <a:ext cx="584434" cy="584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2B412E-7F13-154B-8EA4-FEC524AF138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5637" y="3493375"/>
            <a:ext cx="659153" cy="6591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AC87F6-F20D-F648-9D77-8AA35F3AF5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889" b="89778" l="0" r="94222">
                        <a14:foregroundMark x1="0" y1="36000" x2="0" y2="36000"/>
                        <a14:foregroundMark x1="21333" y1="9333" x2="21333" y2="9333"/>
                        <a14:foregroundMark x1="88444" y1="73333" x2="88444" y2="73333"/>
                        <a14:foregroundMark x1="88444" y1="69333" x2="88444" y2="69333"/>
                        <a14:foregroundMark x1="84444" y1="69333" x2="84444" y2="69333"/>
                        <a14:foregroundMark x1="85778" y1="70667" x2="85778" y2="70667"/>
                        <a14:foregroundMark x1="87556" y1="68444" x2="87556" y2="68444"/>
                        <a14:foregroundMark x1="89333" y1="70222" x2="89333" y2="70222"/>
                        <a14:foregroundMark x1="89333" y1="70222" x2="89333" y2="70222"/>
                        <a14:foregroundMark x1="92444" y1="69333" x2="92444" y2="69333"/>
                        <a14:foregroundMark x1="94222" y1="70222" x2="94222" y2="70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248" y="3492902"/>
            <a:ext cx="723761" cy="7237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DF700E-C02C-5044-B555-DE1D5B1689DB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15801" b="18917"/>
          <a:stretch/>
        </p:blipFill>
        <p:spPr>
          <a:xfrm>
            <a:off x="3803893" y="4322566"/>
            <a:ext cx="1613898" cy="10535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EA3D90-53F8-4146-8275-12D8EE5E041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64696" y="4305158"/>
            <a:ext cx="843101" cy="10764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470832-8B20-E848-99C0-9BC09E8EB8BA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6694" t="18080" r="10157" b="19760"/>
          <a:stretch/>
        </p:blipFill>
        <p:spPr>
          <a:xfrm>
            <a:off x="10113694" y="1067276"/>
            <a:ext cx="1020326" cy="7627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2AF7D6-EC5B-ED46-B60C-B8DB686BE46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151560" y="444272"/>
            <a:ext cx="592514" cy="592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69392F-85DB-A248-872C-E9ED9CB72FD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957759" y="483122"/>
            <a:ext cx="682976" cy="8050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8643EA-F12E-1E46-AF80-C17954CB9E1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37433" y="466309"/>
            <a:ext cx="840044" cy="8901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53512D-F64A-4945-87D0-FEBE976E3E97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13011" b="7980"/>
          <a:stretch/>
        </p:blipFill>
        <p:spPr>
          <a:xfrm>
            <a:off x="11550428" y="1318664"/>
            <a:ext cx="861018" cy="5234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B492D4-EF4A-0642-98C8-AFE88DFF158E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003" t="4588" r="13840" b="46868"/>
          <a:stretch/>
        </p:blipFill>
        <p:spPr>
          <a:xfrm>
            <a:off x="9713168" y="2011515"/>
            <a:ext cx="2924905" cy="9298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EFCC35-0011-FA46-AFB6-D6CC71EBE210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16063" t="15242" r="17363" b="17258"/>
          <a:stretch/>
        </p:blipFill>
        <p:spPr>
          <a:xfrm>
            <a:off x="7150269" y="3390120"/>
            <a:ext cx="2274867" cy="12959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5A2B77E-05F4-2646-B1DA-7A097212CDA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18208" r="18000" b="6263"/>
          <a:stretch/>
        </p:blipFill>
        <p:spPr>
          <a:xfrm>
            <a:off x="11873408" y="3816066"/>
            <a:ext cx="708843" cy="11559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DF44C4-2016-A244-A404-1CD0ECFDC6B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2745" b="96863" l="2020" r="92929">
                        <a14:foregroundMark x1="15657" y1="18431" x2="15657" y2="18431"/>
                        <a14:foregroundMark x1="15657" y1="15294" x2="15657" y2="15294"/>
                        <a14:foregroundMark x1="39394" y1="92941" x2="39394" y2="92941"/>
                        <a14:foregroundMark x1="48990" y1="94118" x2="48990" y2="94118"/>
                        <a14:foregroundMark x1="53030" y1="96863" x2="53030" y2="96863"/>
                        <a14:foregroundMark x1="60606" y1="96078" x2="60606" y2="96078"/>
                        <a14:foregroundMark x1="87879" y1="27843" x2="87879" y2="27843"/>
                        <a14:foregroundMark x1="76768" y1="15294" x2="76768" y2="15294"/>
                        <a14:foregroundMark x1="64141" y1="6667" x2="64141" y2="6667"/>
                        <a14:foregroundMark x1="24747" y1="14510" x2="24747" y2="14510"/>
                        <a14:foregroundMark x1="15657" y1="16863" x2="15657" y2="16863"/>
                        <a14:foregroundMark x1="5556" y1="29020" x2="5556" y2="29020"/>
                        <a14:foregroundMark x1="9596" y1="30588" x2="9596" y2="30588"/>
                        <a14:foregroundMark x1="8586" y1="40784" x2="3535" y2="40784"/>
                        <a14:foregroundMark x1="23232" y1="18039" x2="83333" y2="14510"/>
                        <a14:foregroundMark x1="83333" y1="14510" x2="87879" y2="16471"/>
                        <a14:foregroundMark x1="5556" y1="39608" x2="5556" y2="39608"/>
                        <a14:foregroundMark x1="5051" y1="25882" x2="5051" y2="25882"/>
                        <a14:foregroundMark x1="39394" y1="9020" x2="39394" y2="9020"/>
                        <a14:foregroundMark x1="31818" y1="12941" x2="43434" y2="9412"/>
                        <a14:foregroundMark x1="57576" y1="6667" x2="73232" y2="7451"/>
                        <a14:foregroundMark x1="40909" y1="6667" x2="40909" y2="3529"/>
                        <a14:foregroundMark x1="89899" y1="33725" x2="81313" y2="44314"/>
                        <a14:foregroundMark x1="75758" y1="60000" x2="71717" y2="75686"/>
                        <a14:foregroundMark x1="91414" y1="44314" x2="91414" y2="49804"/>
                        <a14:foregroundMark x1="92929" y1="34118" x2="87879" y2="25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3408" y="5189258"/>
            <a:ext cx="805395" cy="12005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5994126" y="6641169"/>
            <a:ext cx="6742063" cy="291195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100"/>
              </a:lnSpc>
            </a:pPr>
            <a:endParaRPr lang="en-GB" sz="9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950" b="1" dirty="0">
                <a:solidFill>
                  <a:schemeClr val="tx1"/>
                </a:solidFill>
              </a:rPr>
              <a:t>Legislation</a:t>
            </a:r>
            <a:r>
              <a:rPr lang="en-GB" sz="950" dirty="0">
                <a:solidFill>
                  <a:schemeClr val="tx1"/>
                </a:solidFill>
              </a:rPr>
              <a:t> - a law or set of laws 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Prosecute</a:t>
            </a:r>
            <a:r>
              <a:rPr lang="en-GB" sz="950" dirty="0">
                <a:solidFill>
                  <a:schemeClr val="tx1"/>
                </a:solidFill>
              </a:rPr>
              <a:t> – take someone to court for committing a crime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Mandatory</a:t>
            </a:r>
            <a:r>
              <a:rPr lang="en-GB" sz="950" dirty="0">
                <a:solidFill>
                  <a:schemeClr val="tx1"/>
                </a:solidFill>
              </a:rPr>
              <a:t> – required by law; compulsory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Due diligence </a:t>
            </a:r>
            <a:r>
              <a:rPr lang="en-GB" sz="950" dirty="0">
                <a:solidFill>
                  <a:schemeClr val="tx1"/>
                </a:solidFill>
              </a:rPr>
              <a:t>- reasonable steps taken by a person to avoid committing an offence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Food Safety Act </a:t>
            </a:r>
            <a:r>
              <a:rPr lang="en-GB" sz="950" dirty="0">
                <a:solidFill>
                  <a:schemeClr val="tx1"/>
                </a:solidFill>
              </a:rPr>
              <a:t>– law to ensure companies treat human </a:t>
            </a:r>
            <a:r>
              <a:rPr lang="en-GB" sz="950" i="1" dirty="0">
                <a:solidFill>
                  <a:schemeClr val="tx1"/>
                </a:solidFill>
              </a:rPr>
              <a:t>food</a:t>
            </a:r>
            <a:r>
              <a:rPr lang="en-GB" sz="950" dirty="0">
                <a:solidFill>
                  <a:schemeClr val="tx1"/>
                </a:solidFill>
              </a:rPr>
              <a:t> in a controlled and managed way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Food Hygiene Regulations </a:t>
            </a:r>
            <a:r>
              <a:rPr lang="en-GB" sz="950" dirty="0">
                <a:solidFill>
                  <a:schemeClr val="tx1"/>
                </a:solidFill>
              </a:rPr>
              <a:t>– law to ensure companies make sure that their activities are carried out hygienically.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Food Labelling Regulations </a:t>
            </a:r>
            <a:r>
              <a:rPr lang="en-GB" sz="950" dirty="0">
                <a:solidFill>
                  <a:schemeClr val="tx1"/>
                </a:solidFill>
              </a:rPr>
              <a:t>– the information and standards regarding information of food packaging/labels.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Food Standards Agency </a:t>
            </a:r>
            <a:r>
              <a:rPr lang="en-GB" sz="950" dirty="0">
                <a:solidFill>
                  <a:schemeClr val="tx1"/>
                </a:solidFill>
              </a:rPr>
              <a:t>- responsible for food safety and food hygiene in England, Wales &amp; Northern Ireland.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Country</a:t>
            </a:r>
            <a:r>
              <a:rPr lang="en-GB" sz="950" dirty="0">
                <a:solidFill>
                  <a:schemeClr val="tx1"/>
                </a:solidFill>
              </a:rPr>
              <a:t> </a:t>
            </a:r>
            <a:r>
              <a:rPr lang="en-GB" sz="950" b="1" dirty="0">
                <a:solidFill>
                  <a:schemeClr val="tx1"/>
                </a:solidFill>
              </a:rPr>
              <a:t>of</a:t>
            </a:r>
            <a:r>
              <a:rPr lang="en-GB" sz="950" dirty="0">
                <a:solidFill>
                  <a:schemeClr val="tx1"/>
                </a:solidFill>
              </a:rPr>
              <a:t> </a:t>
            </a:r>
            <a:r>
              <a:rPr lang="en-GB" sz="950" b="1" dirty="0">
                <a:solidFill>
                  <a:schemeClr val="tx1"/>
                </a:solidFill>
              </a:rPr>
              <a:t>origin</a:t>
            </a:r>
            <a:r>
              <a:rPr lang="en-GB" sz="950" dirty="0">
                <a:solidFill>
                  <a:schemeClr val="tx1"/>
                </a:solidFill>
              </a:rPr>
              <a:t>/</a:t>
            </a:r>
            <a:r>
              <a:rPr lang="en-GB" sz="950" b="1" dirty="0">
                <a:solidFill>
                  <a:schemeClr val="tx1"/>
                </a:solidFill>
              </a:rPr>
              <a:t>place of provenance </a:t>
            </a:r>
            <a:r>
              <a:rPr lang="en-GB" sz="950" dirty="0">
                <a:solidFill>
                  <a:schemeClr val="tx1"/>
                </a:solidFill>
              </a:rPr>
              <a:t>– where the food comes from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Traffic</a:t>
            </a:r>
            <a:r>
              <a:rPr lang="en-GB" sz="950" dirty="0">
                <a:solidFill>
                  <a:schemeClr val="tx1"/>
                </a:solidFill>
              </a:rPr>
              <a:t> </a:t>
            </a:r>
            <a:r>
              <a:rPr lang="en-GB" sz="950" b="1" dirty="0">
                <a:solidFill>
                  <a:schemeClr val="tx1"/>
                </a:solidFill>
              </a:rPr>
              <a:t>light</a:t>
            </a:r>
            <a:r>
              <a:rPr lang="en-GB" sz="950" dirty="0">
                <a:solidFill>
                  <a:schemeClr val="tx1"/>
                </a:solidFill>
              </a:rPr>
              <a:t> </a:t>
            </a:r>
            <a:r>
              <a:rPr lang="en-GB" sz="950" b="1" dirty="0">
                <a:solidFill>
                  <a:schemeClr val="tx1"/>
                </a:solidFill>
              </a:rPr>
              <a:t>label</a:t>
            </a:r>
            <a:r>
              <a:rPr lang="en-GB" sz="950" dirty="0">
                <a:solidFill>
                  <a:schemeClr val="tx1"/>
                </a:solidFill>
              </a:rPr>
              <a:t> - a system where red, amber &amp; green are  used to represent high, medium or low amounts of sugar, fat, salt etc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Reference</a:t>
            </a:r>
            <a:r>
              <a:rPr lang="en-GB" sz="950" dirty="0">
                <a:solidFill>
                  <a:schemeClr val="tx1"/>
                </a:solidFill>
              </a:rPr>
              <a:t> </a:t>
            </a:r>
            <a:r>
              <a:rPr lang="en-GB" sz="950" b="1" dirty="0">
                <a:solidFill>
                  <a:schemeClr val="tx1"/>
                </a:solidFill>
              </a:rPr>
              <a:t>intake</a:t>
            </a:r>
            <a:r>
              <a:rPr lang="en-GB" sz="950" dirty="0">
                <a:solidFill>
                  <a:schemeClr val="tx1"/>
                </a:solidFill>
              </a:rPr>
              <a:t> - how you the maximum amount of calories and nutrients you should eat in a day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EHO</a:t>
            </a:r>
            <a:r>
              <a:rPr lang="en-GB" sz="950" dirty="0">
                <a:solidFill>
                  <a:schemeClr val="tx1"/>
                </a:solidFill>
              </a:rPr>
              <a:t> - </a:t>
            </a:r>
            <a:r>
              <a:rPr lang="en-US" sz="950" dirty="0">
                <a:solidFill>
                  <a:schemeClr val="tx1"/>
                </a:solidFill>
              </a:rPr>
              <a:t>Enforce environmental health laws by inspecting premises in order to ensure the food an establishment produces is safe to eat.</a:t>
            </a:r>
            <a:endParaRPr lang="en-GB" sz="950" dirty="0">
              <a:solidFill>
                <a:schemeClr val="tx1"/>
              </a:solidFill>
            </a:endParaRPr>
          </a:p>
          <a:p>
            <a:r>
              <a:rPr lang="en-GB" sz="950" b="1" dirty="0">
                <a:solidFill>
                  <a:schemeClr val="tx1"/>
                </a:solidFill>
              </a:rPr>
              <a:t>Documentation</a:t>
            </a:r>
            <a:r>
              <a:rPr lang="en-GB" sz="950" dirty="0">
                <a:solidFill>
                  <a:schemeClr val="tx1"/>
                </a:solidFill>
              </a:rPr>
              <a:t> - documents that provide information or evidence or that serves as a record.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Prohibition</a:t>
            </a:r>
            <a:r>
              <a:rPr lang="en-GB" sz="950" dirty="0">
                <a:solidFill>
                  <a:schemeClr val="tx1"/>
                </a:solidFill>
              </a:rPr>
              <a:t> </a:t>
            </a:r>
            <a:r>
              <a:rPr lang="en-GB" sz="950" b="1" dirty="0">
                <a:solidFill>
                  <a:schemeClr val="tx1"/>
                </a:solidFill>
              </a:rPr>
              <a:t>notice</a:t>
            </a:r>
            <a:r>
              <a:rPr lang="en-GB" sz="950" dirty="0">
                <a:solidFill>
                  <a:schemeClr val="tx1"/>
                </a:solidFill>
              </a:rPr>
              <a:t> – must stop selling food straight away – cannot resume until actions to remove or control the risk are removed.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Improvement</a:t>
            </a:r>
            <a:r>
              <a:rPr lang="en-GB" sz="950" dirty="0">
                <a:solidFill>
                  <a:schemeClr val="tx1"/>
                </a:solidFill>
              </a:rPr>
              <a:t> </a:t>
            </a:r>
            <a:r>
              <a:rPr lang="en-GB" sz="950" b="1" dirty="0">
                <a:solidFill>
                  <a:schemeClr val="tx1"/>
                </a:solidFill>
              </a:rPr>
              <a:t>notice</a:t>
            </a:r>
            <a:r>
              <a:rPr lang="en-GB" sz="950" dirty="0">
                <a:solidFill>
                  <a:schemeClr val="tx1"/>
                </a:solidFill>
              </a:rPr>
              <a:t> - when a restaurant doesn’t comply with hygiene laws - needs to be fixed by a certain time (can stay open)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HACCP</a:t>
            </a:r>
            <a:r>
              <a:rPr lang="en-GB" sz="950" dirty="0">
                <a:solidFill>
                  <a:schemeClr val="tx1"/>
                </a:solidFill>
              </a:rPr>
              <a:t> – (Hazard analysis critical control point) - a management system in which food safety is addressed through the analysis &amp; control of hazards throughout the whole process.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Hazard</a:t>
            </a:r>
            <a:r>
              <a:rPr lang="en-GB" sz="950" dirty="0">
                <a:solidFill>
                  <a:schemeClr val="tx1"/>
                </a:solidFill>
              </a:rPr>
              <a:t> </a:t>
            </a:r>
            <a:r>
              <a:rPr lang="en-GB" sz="950" b="1" dirty="0">
                <a:solidFill>
                  <a:schemeClr val="tx1"/>
                </a:solidFill>
              </a:rPr>
              <a:t>analysis</a:t>
            </a:r>
            <a:r>
              <a:rPr lang="en-GB" sz="950" dirty="0">
                <a:solidFill>
                  <a:schemeClr val="tx1"/>
                </a:solidFill>
              </a:rPr>
              <a:t> - deciding what might be a hazard, and what should be done if someone or something is exposed to this hazard.</a:t>
            </a:r>
          </a:p>
          <a:p>
            <a:r>
              <a:rPr lang="en-GB" sz="950" b="1" dirty="0">
                <a:solidFill>
                  <a:schemeClr val="tx1"/>
                </a:solidFill>
              </a:rPr>
              <a:t>Critical</a:t>
            </a:r>
            <a:r>
              <a:rPr lang="en-GB" sz="950" dirty="0">
                <a:solidFill>
                  <a:schemeClr val="tx1"/>
                </a:solidFill>
              </a:rPr>
              <a:t> </a:t>
            </a:r>
            <a:r>
              <a:rPr lang="en-GB" sz="950" b="1" dirty="0">
                <a:solidFill>
                  <a:schemeClr val="tx1"/>
                </a:solidFill>
              </a:rPr>
              <a:t>control</a:t>
            </a:r>
            <a:r>
              <a:rPr lang="en-GB" sz="950" dirty="0">
                <a:solidFill>
                  <a:schemeClr val="tx1"/>
                </a:solidFill>
              </a:rPr>
              <a:t> </a:t>
            </a:r>
            <a:r>
              <a:rPr lang="en-GB" sz="950" b="1" dirty="0">
                <a:solidFill>
                  <a:schemeClr val="tx1"/>
                </a:solidFill>
              </a:rPr>
              <a:t>point</a:t>
            </a:r>
            <a:r>
              <a:rPr lang="en-GB" sz="950" dirty="0">
                <a:solidFill>
                  <a:schemeClr val="tx1"/>
                </a:solidFill>
              </a:rPr>
              <a:t> - a step in Food Handling where controls can be applied to prevent or reduce any food safety hazard.</a:t>
            </a:r>
          </a:p>
          <a:p>
            <a:pPr>
              <a:lnSpc>
                <a:spcPts val="1100"/>
              </a:lnSpc>
            </a:pPr>
            <a:endParaRPr lang="en-GB" sz="9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1803360" y="6695564"/>
            <a:ext cx="815482" cy="2448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>
                <a:solidFill>
                  <a:srgbClr val="0070C0"/>
                </a:solidFill>
                <a:latin typeface="+mj-lt"/>
              </a:rPr>
              <a:t>Key Terms</a:t>
            </a:r>
          </a:p>
        </p:txBody>
      </p:sp>
      <p:pic>
        <p:nvPicPr>
          <p:cNvPr id="2" name="Picture 2" descr="Image result for key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274" y="7028097"/>
            <a:ext cx="815482" cy="785481"/>
          </a:xfrm>
          <a:prstGeom prst="rect">
            <a:avLst/>
          </a:prstGeom>
          <a:noFill/>
        </p:spPr>
      </p:pic>
      <p:sp>
        <p:nvSpPr>
          <p:cNvPr id="105" name="AutoShape 4" descr="Image result for supplier foods"/>
          <p:cNvSpPr>
            <a:spLocks noChangeAspect="1" noChangeArrowheads="1"/>
          </p:cNvSpPr>
          <p:nvPr/>
        </p:nvSpPr>
        <p:spPr bwMode="auto">
          <a:xfrm>
            <a:off x="-3922810" y="96727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1F04EEF-40F0-5D4D-B718-6B986BD071B4}"/>
              </a:ext>
            </a:extLst>
          </p:cNvPr>
          <p:cNvSpPr/>
          <p:nvPr/>
        </p:nvSpPr>
        <p:spPr>
          <a:xfrm>
            <a:off x="95909" y="1339584"/>
            <a:ext cx="3798301" cy="100931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b="1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 1: Food Safety Act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 all food production &amp; sale chain.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(production, processing, storage, distribution &amp; sale)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 to eat (nothing unsafe added)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people expect (e.g. not food which is meant for pets)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misleading (e.g. not horse meat in a lasagne)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3AB7B99-6040-D648-9CC9-5FA863759545}"/>
              </a:ext>
            </a:extLst>
          </p:cNvPr>
          <p:cNvSpPr/>
          <p:nvPr/>
        </p:nvSpPr>
        <p:spPr>
          <a:xfrm>
            <a:off x="31954" y="8658393"/>
            <a:ext cx="4640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Powers</a:t>
            </a:r>
            <a:r>
              <a:rPr lang="en-GB" sz="1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GB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en-GB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Prohibition Notice </a:t>
            </a: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closed until any problems have been fixed.</a:t>
            </a:r>
          </a:p>
          <a:p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en-GB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Improvement Notice </a:t>
            </a: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must be acted on within a certain time limit</a:t>
            </a:r>
          </a:p>
          <a:p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en-GB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Prosecute</a:t>
            </a: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those who do not comply with the law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584AB4C-3E0E-2F4D-BD2F-FE47C152FBE0}"/>
              </a:ext>
            </a:extLst>
          </p:cNvPr>
          <p:cNvSpPr/>
          <p:nvPr/>
        </p:nvSpPr>
        <p:spPr>
          <a:xfrm>
            <a:off x="7023245" y="406841"/>
            <a:ext cx="5642250" cy="253491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b="1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Law 2. Food hygiene regulations (&amp;HACCP)</a:t>
            </a:r>
            <a:endParaRPr lang="en-GB" sz="10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 food to be stored, handled, cooked &amp;  served safely &amp; hygienically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to all food businesses who must ensure: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Food is produced safely </a:t>
            </a:r>
            <a:b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(personal hygiene, pest control, staff training, cleaning &amp; temperature records)</a:t>
            </a:r>
            <a:endParaRPr lang="en-GB" sz="10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Records of suppliers are kept to trace where food came from</a:t>
            </a:r>
            <a:br>
              <a:rPr lang="en-GB" sz="8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businesses should ensure they meet food safety &amp; hygiene regs using HACCP systems to ensure they show due diligence (being able to prove reasonable actions were taken to avoid risk)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HACCP = hazard analysis  critical control point</a:t>
            </a:r>
            <a:r>
              <a:rPr lang="en-GB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system to identify hazards &amp;  minimise risks):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Create a table or flow chart of the process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Analyse each step to identify the hazard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Identify what can be done to control/prevent the hazard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Set guidelines for each control/prevention </a:t>
            </a:r>
            <a:b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(critical control points/limits) e.g. fridge temperature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Keep reviewing the system</a:t>
            </a:r>
            <a:endParaRPr lang="en-US" sz="1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B48B18B-3CE7-B441-B905-06814C51E2B7}"/>
              </a:ext>
            </a:extLst>
          </p:cNvPr>
          <p:cNvSpPr/>
          <p:nvPr/>
        </p:nvSpPr>
        <p:spPr>
          <a:xfrm>
            <a:off x="2411399" y="6627987"/>
            <a:ext cx="3600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Enforce environmental health laws by inspecting premises in order to ensure the food an establishment produces is safe to eat.</a:t>
            </a:r>
            <a:endParaRPr lang="en-GB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E1C9A9A-6963-9B47-A7F7-CD1C01C08E38}"/>
              </a:ext>
            </a:extLst>
          </p:cNvPr>
          <p:cNvSpPr/>
          <p:nvPr/>
        </p:nvSpPr>
        <p:spPr>
          <a:xfrm>
            <a:off x="90883" y="2405233"/>
            <a:ext cx="6730866" cy="79765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ts val="1100"/>
              </a:lnSpc>
              <a:spcAft>
                <a:spcPts val="0"/>
              </a:spcAft>
            </a:pPr>
            <a:r>
              <a:rPr lang="en-GB" sz="1000" b="1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 3. Food labelling regulations 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inform and educate consumers about food they choose to buy. Packaging must be: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Clear &amp; easy to read/understand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Easily visible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misleading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C43B17-FC7E-214D-B620-C6CA4A34D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48407"/>
              </p:ext>
            </p:extLst>
          </p:nvPr>
        </p:nvGraphicFramePr>
        <p:xfrm>
          <a:off x="7035130" y="3192636"/>
          <a:ext cx="5568008" cy="3255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440">
                  <a:extLst>
                    <a:ext uri="{9D8B030D-6E8A-4147-A177-3AD203B41FA5}">
                      <a16:colId xmlns:a16="http://schemas.microsoft.com/office/drawing/2014/main" val="1388071653"/>
                    </a:ext>
                  </a:extLst>
                </a:gridCol>
                <a:gridCol w="2197908">
                  <a:extLst>
                    <a:ext uri="{9D8B030D-6E8A-4147-A177-3AD203B41FA5}">
                      <a16:colId xmlns:a16="http://schemas.microsoft.com/office/drawing/2014/main" val="4143510303"/>
                    </a:ext>
                  </a:extLst>
                </a:gridCol>
                <a:gridCol w="2566660">
                  <a:extLst>
                    <a:ext uri="{9D8B030D-6E8A-4147-A177-3AD203B41FA5}">
                      <a16:colId xmlns:a16="http://schemas.microsoft.com/office/drawing/2014/main" val="4030163207"/>
                    </a:ext>
                  </a:extLst>
                </a:gridCol>
              </a:tblGrid>
              <a:tr h="2571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Stage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Potential hazard (hazard analysis)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Controls in place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(Critical control point)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02854"/>
                  </a:ext>
                </a:extLst>
              </a:tr>
              <a:tr h="50762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Purchasing </a:t>
                      </a: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</a:rPr>
                        <a:t>ingredients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Suppliers may not be hygienic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Food may be out of date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Meat may not be fresh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Delivery van temperature  in danger zone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Suppliers visited to check measures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Check dates on arrival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Check temp of van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Reject order if not met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921268"/>
                  </a:ext>
                </a:extLst>
              </a:tr>
              <a:tr h="50762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Storage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Fridge may not be 0-5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Dry storage may be contaminated by pests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Ready to eat food may be contaminated by meat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Regular checks &amp; records logged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Regularly checked and serviced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Well ventilated, clean dry stores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Use FIFO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935213"/>
                  </a:ext>
                </a:extLst>
              </a:tr>
              <a:tr h="37904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Preparation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Meat may contaminate ready to eat food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Meat may be in danger zone for too long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Cross contamination by food handler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Store separately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Meat only taken out of fridge when ready to prep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Personal hygiene checks and training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84508"/>
                  </a:ext>
                </a:extLst>
              </a:tr>
              <a:tr h="1646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Cooking 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Meat may not be thoroughly cooked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Cook to 75C, use a Food probe and Timer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14642"/>
                  </a:ext>
                </a:extLst>
              </a:tr>
              <a:tr h="37904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Serving 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Cross contamination by food handler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Food may enter danger zone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Contamination by packaging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Use tongs / serving equipment – not hands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Use hot hold – 63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Clean storage, protected from pests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49718"/>
                  </a:ext>
                </a:extLst>
              </a:tr>
              <a:tr h="37904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Washing up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Food not washed off equipment properly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Walls and surfaces get food trapped in from splashed etc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Dishwasher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Daily cleans at end of day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Weekly deep cleans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66508"/>
                  </a:ext>
                </a:extLst>
              </a:tr>
              <a:tr h="23526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Waste disposal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Scraps attract pests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Secure bins, collected weekly, outside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4479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119FCD2-3C11-9342-87B0-E2BB3A4A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139" y="2897348"/>
            <a:ext cx="20882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HACCP example for a takeaway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8CE931-B6E7-384E-ABF9-48257BC02964}"/>
              </a:ext>
            </a:extLst>
          </p:cNvPr>
          <p:cNvSpPr/>
          <p:nvPr/>
        </p:nvSpPr>
        <p:spPr>
          <a:xfrm>
            <a:off x="135061" y="6205506"/>
            <a:ext cx="6730867" cy="226591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Use by date  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– must be used by to prevent food illness. 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Best before date </a:t>
            </a: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not harmful to eat after this date but quality reduced</a:t>
            </a:r>
            <a:endParaRPr lang="en-GB" sz="1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AutoShape 26" descr="Image result for thursday food sticker">
            <a:extLst>
              <a:ext uri="{FF2B5EF4-FFF2-40B4-BE49-F238E27FC236}">
                <a16:creationId xmlns:a16="http://schemas.microsoft.com/office/drawing/2014/main" id="{1B64485C-F739-EC42-A62E-5EDB25615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3" name="AutoShape 28" descr="Image result for thursday food sticker">
            <a:extLst>
              <a:ext uri="{FF2B5EF4-FFF2-40B4-BE49-F238E27FC236}">
                <a16:creationId xmlns:a16="http://schemas.microsoft.com/office/drawing/2014/main" id="{1ECFAFB2-0182-D34D-8453-01F998A4C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4" name="AutoShape 4" descr="Related image">
            <a:extLst>
              <a:ext uri="{FF2B5EF4-FFF2-40B4-BE49-F238E27FC236}">
                <a16:creationId xmlns:a16="http://schemas.microsoft.com/office/drawing/2014/main" id="{A6E632A7-2780-E14E-B8D4-850B78D87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b="1" dirty="0"/>
          </a:p>
        </p:txBody>
      </p:sp>
      <p:sp>
        <p:nvSpPr>
          <p:cNvPr id="55" name="AutoShape 6" descr="Image result for kitchen equipment electric clip art">
            <a:extLst>
              <a:ext uri="{FF2B5EF4-FFF2-40B4-BE49-F238E27FC236}">
                <a16:creationId xmlns:a16="http://schemas.microsoft.com/office/drawing/2014/main" id="{117365A3-23C3-914C-838B-4DD8073AB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6" name="AutoShape 2" descr="Image result for facebook logo">
            <a:extLst>
              <a:ext uri="{FF2B5EF4-FFF2-40B4-BE49-F238E27FC236}">
                <a16:creationId xmlns:a16="http://schemas.microsoft.com/office/drawing/2014/main" id="{8D137E27-7F5A-F64F-86B0-B4B5CF0E7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7" name="AutoShape 4" descr="Image result for facebook logo">
            <a:extLst>
              <a:ext uri="{FF2B5EF4-FFF2-40B4-BE49-F238E27FC236}">
                <a16:creationId xmlns:a16="http://schemas.microsoft.com/office/drawing/2014/main" id="{BC0D6D63-1E2B-F246-85EC-574849C6F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9" name="AutoShape 8" descr="Image result for law clipart">
            <a:extLst>
              <a:ext uri="{FF2B5EF4-FFF2-40B4-BE49-F238E27FC236}">
                <a16:creationId xmlns:a16="http://schemas.microsoft.com/office/drawing/2014/main" id="{85ABB9D9-9C84-FC4A-8583-497D24B7A6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0" name="AutoShape 10" descr="Image result for law clipart">
            <a:extLst>
              <a:ext uri="{FF2B5EF4-FFF2-40B4-BE49-F238E27FC236}">
                <a16:creationId xmlns:a16="http://schemas.microsoft.com/office/drawing/2014/main" id="{A86293F7-727F-BA46-BE87-331920AAA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ABBD00E-61C8-5D41-8AB4-337B7C0C9644}"/>
              </a:ext>
            </a:extLst>
          </p:cNvPr>
          <p:cNvSpPr/>
          <p:nvPr/>
        </p:nvSpPr>
        <p:spPr>
          <a:xfrm>
            <a:off x="5896888" y="39546"/>
            <a:ext cx="612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4721BD-C3A4-4141-A636-B034BC903F3E}"/>
              </a:ext>
            </a:extLst>
          </p:cNvPr>
          <p:cNvSpPr/>
          <p:nvPr/>
        </p:nvSpPr>
        <p:spPr>
          <a:xfrm>
            <a:off x="6617208" y="48072"/>
            <a:ext cx="3456000" cy="235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Know how food can cause ill health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756447F-04DD-6341-8405-B40901BFE770}"/>
              </a:ext>
            </a:extLst>
          </p:cNvPr>
          <p:cNvSpPr/>
          <p:nvPr/>
        </p:nvSpPr>
        <p:spPr>
          <a:xfrm>
            <a:off x="64096" y="48072"/>
            <a:ext cx="2232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Knowledge Organiser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72CC7A-DA9A-F342-991E-AFE9E49871B2}"/>
              </a:ext>
            </a:extLst>
          </p:cNvPr>
          <p:cNvSpPr/>
          <p:nvPr/>
        </p:nvSpPr>
        <p:spPr>
          <a:xfrm>
            <a:off x="2368352" y="48072"/>
            <a:ext cx="3456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WJEC: Level 1/2 Hospitality &amp; Catering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3141539-098A-9D4B-8874-4F9E2DDC34E4}"/>
              </a:ext>
            </a:extLst>
          </p:cNvPr>
          <p:cNvSpPr/>
          <p:nvPr/>
        </p:nvSpPr>
        <p:spPr>
          <a:xfrm>
            <a:off x="10181496" y="35942"/>
            <a:ext cx="2484000" cy="235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Part 2: Laws &amp; The EHO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D393AD-0D00-8044-9223-58B2B905D75A}"/>
              </a:ext>
            </a:extLst>
          </p:cNvPr>
          <p:cNvSpPr/>
          <p:nvPr/>
        </p:nvSpPr>
        <p:spPr>
          <a:xfrm>
            <a:off x="83590" y="408111"/>
            <a:ext cx="6854913" cy="88305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</a:t>
            </a: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to protect health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also protects business as:</a:t>
            </a: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Staff are trained correctly</a:t>
            </a: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Working conditions are good so staff can comply</a:t>
            </a: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Prevent customers making false claims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9DFAE8-B1FE-7044-9072-B83B8170BCA9}"/>
              </a:ext>
            </a:extLst>
          </p:cNvPr>
          <p:cNvSpPr/>
          <p:nvPr/>
        </p:nvSpPr>
        <p:spPr>
          <a:xfrm>
            <a:off x="83591" y="1345528"/>
            <a:ext cx="6854915" cy="10061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2F98D1-67D5-D142-AA33-1CFD2784BFFE}"/>
              </a:ext>
            </a:extLst>
          </p:cNvPr>
          <p:cNvSpPr/>
          <p:nvPr/>
        </p:nvSpPr>
        <p:spPr>
          <a:xfrm>
            <a:off x="6991019" y="406841"/>
            <a:ext cx="5674475" cy="609485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A4040D-226E-AE41-9646-8956639ED22A}"/>
              </a:ext>
            </a:extLst>
          </p:cNvPr>
          <p:cNvSpPr/>
          <p:nvPr/>
        </p:nvSpPr>
        <p:spPr>
          <a:xfrm>
            <a:off x="83591" y="2400128"/>
            <a:ext cx="6854940" cy="41015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D86214-3963-B34E-A453-68A1119BB556}"/>
              </a:ext>
            </a:extLst>
          </p:cNvPr>
          <p:cNvSpPr/>
          <p:nvPr/>
        </p:nvSpPr>
        <p:spPr>
          <a:xfrm>
            <a:off x="39449" y="6641168"/>
            <a:ext cx="5857440" cy="29119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AB50BFE-D5A6-7E45-8FBF-8FC14890E73A}"/>
              </a:ext>
            </a:extLst>
          </p:cNvPr>
          <p:cNvSpPr/>
          <p:nvPr/>
        </p:nvSpPr>
        <p:spPr>
          <a:xfrm>
            <a:off x="31954" y="354110"/>
            <a:ext cx="12686055" cy="62254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F03EF8-D231-CD46-918F-98922576A8AB}"/>
              </a:ext>
            </a:extLst>
          </p:cNvPr>
          <p:cNvSpPr/>
          <p:nvPr/>
        </p:nvSpPr>
        <p:spPr>
          <a:xfrm>
            <a:off x="54800" y="3218696"/>
            <a:ext cx="6553113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following must be shown by law (mandatory)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of the food 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 of ingredients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Ingredients causing allergies or intolerances 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Quantity/weight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by date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Storage 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name &amp; address of business name 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Country of origin/place of provenance 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Instructions for use/cooking instructions</a:t>
            </a:r>
            <a:endParaRPr lang="en-GB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1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Nutritional information </a:t>
            </a:r>
            <a:b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spc="2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0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energy, fat, saturated, carbohydrates, sugars, protein, salt, vitamins &amp; minerals)</a:t>
            </a:r>
            <a:endParaRPr lang="en-GB" sz="10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15B036-05A2-B34E-B778-14BCA4D63264}"/>
              </a:ext>
            </a:extLst>
          </p:cNvPr>
          <p:cNvSpPr/>
          <p:nvPr/>
        </p:nvSpPr>
        <p:spPr>
          <a:xfrm>
            <a:off x="105903" y="5038733"/>
            <a:ext cx="5924351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Traffic light labelling </a:t>
            </a:r>
            <a:b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This is voluntary but provides a summary of the nutritional content </a:t>
            </a:r>
            <a:b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(energy, fat, sugar &amp; salt) so consumers can compare &amp; see ‘at a glance’</a:t>
            </a:r>
            <a:endParaRPr lang="en-GB" sz="1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It also shows a percentage of the reference intake</a:t>
            </a:r>
            <a:b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e.g. If it says 49% for fat, it means the portion contains nearly </a:t>
            </a:r>
            <a:b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half of the recommended fat intake for the day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Red = high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000" b="1" dirty="0">
                <a:solidFill>
                  <a:schemeClr val="accent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amber = medium</a:t>
            </a:r>
            <a:r>
              <a:rPr lang="en-GB" sz="1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000" b="1" dirty="0">
                <a:solidFill>
                  <a:srgbClr val="00B05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green = low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F03930-8B51-6341-8DD7-A342C5F00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85" t="5169" r="9946" b="14023"/>
          <a:stretch/>
        </p:blipFill>
        <p:spPr>
          <a:xfrm>
            <a:off x="3951585" y="5072886"/>
            <a:ext cx="2089175" cy="10967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D10DFF-27C5-3040-899C-2C002EE16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178" y="2769751"/>
            <a:ext cx="2243434" cy="10972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BD3532-0296-874F-ABAE-BBF8351A5F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1419" t="16115" b="26810"/>
          <a:stretch/>
        </p:blipFill>
        <p:spPr>
          <a:xfrm>
            <a:off x="3426090" y="4017880"/>
            <a:ext cx="1340523" cy="6387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A69DEF-9A5B-004A-BBB1-9ABCC1631A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83" b="89820" l="9967" r="89701">
                        <a14:foregroundMark x1="16944" y1="57485" x2="16944" y2="57485"/>
                        <a14:foregroundMark x1="9967" y1="65269" x2="9967" y2="65269"/>
                        <a14:foregroundMark x1="19601" y1="65269" x2="19601" y2="65269"/>
                        <a14:foregroundMark x1="22259" y1="38323" x2="22259" y2="38323"/>
                        <a14:foregroundMark x1="25581" y1="43114" x2="25249" y2="44910"/>
                        <a14:foregroundMark x1="25581" y1="33533" x2="17608" y2="43713"/>
                        <a14:foregroundMark x1="31561" y1="74850" x2="35548" y2="75449"/>
                        <a14:foregroundMark x1="37209" y1="70060" x2="40199" y2="63473"/>
                        <a14:foregroundMark x1="48505" y1="52096" x2="50166" y2="46707"/>
                        <a14:foregroundMark x1="47841" y1="14371" x2="50831" y2="14371"/>
                        <a14:foregroundMark x1="46179" y1="13174" x2="46179" y2="25150"/>
                        <a14:foregroundMark x1="30233" y1="8383" x2="31894" y2="12575"/>
                        <a14:foregroundMark x1="67110" y1="11377" x2="66113" y2="28144"/>
                        <a14:foregroundMark x1="59801" y1="61677" x2="66113" y2="57485"/>
                        <a14:foregroundMark x1="62791" y1="76647" x2="66113" y2="77246"/>
                        <a14:foregroundMark x1="56146" y1="68862" x2="56146" y2="82036"/>
                        <a14:foregroundMark x1="58472" y1="80838" x2="70432" y2="81437"/>
                        <a14:foregroundMark x1="56478" y1="53293" x2="55150" y2="55090"/>
                        <a14:foregroundMark x1="84053" y1="51497" x2="89701" y2="51497"/>
                        <a14:foregroundMark x1="63787" y1="86826" x2="63787" y2="89222"/>
                        <a14:foregroundMark x1="83721" y1="39521" x2="82724" y2="26347"/>
                        <a14:foregroundMark x1="83389" y1="26946" x2="84053" y2="33533"/>
                        <a14:foregroundMark x1="84053" y1="26946" x2="84053" y2="26946"/>
                        <a14:foregroundMark x1="84053" y1="22754" x2="84053" y2="22754"/>
                        <a14:foregroundMark x1="84053" y1="26946" x2="84053" y2="28743"/>
                        <a14:foregroundMark x1="84053" y1="25150" x2="84718" y2="26347"/>
                        <a14:foregroundMark x1="61130" y1="40120" x2="66113" y2="41317"/>
                        <a14:foregroundMark x1="63787" y1="44910" x2="62458" y2="50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051" y="3936504"/>
            <a:ext cx="1886543" cy="10466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D0B2E1-C404-F346-A9D6-C4F6EB0F11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39259" t="31378" r="23658" b="15923"/>
          <a:stretch/>
        </p:blipFill>
        <p:spPr>
          <a:xfrm>
            <a:off x="5455801" y="2676921"/>
            <a:ext cx="1171608" cy="1220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2859C2-6492-F74F-B3F6-7F515DE449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700" y="1500608"/>
            <a:ext cx="2243434" cy="7066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509B0A-7104-554E-B643-34CE3D12EB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3552" y="446626"/>
            <a:ext cx="815624" cy="8156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E24510-F1F3-E34A-888B-6C6E7BD110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8931" y="1427353"/>
            <a:ext cx="880867" cy="8808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CD4665-76A3-7340-BC29-B7E510FA9D5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950" r="19562"/>
          <a:stretch/>
        </p:blipFill>
        <p:spPr>
          <a:xfrm>
            <a:off x="6007874" y="5155910"/>
            <a:ext cx="824974" cy="838296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0FF77D5-CC22-BB4A-9543-7675D0FB58A2}"/>
              </a:ext>
            </a:extLst>
          </p:cNvPr>
          <p:cNvSpPr/>
          <p:nvPr/>
        </p:nvSpPr>
        <p:spPr>
          <a:xfrm>
            <a:off x="136104" y="5036711"/>
            <a:ext cx="6730866" cy="110980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200"/>
              </a:lnSpc>
              <a:spcAft>
                <a:spcPts val="0"/>
              </a:spcAft>
            </a:pP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C5CF27-F770-7045-92FE-DC4720ED15AE}"/>
              </a:ext>
            </a:extLst>
          </p:cNvPr>
          <p:cNvSpPr/>
          <p:nvPr/>
        </p:nvSpPr>
        <p:spPr>
          <a:xfrm>
            <a:off x="4169609" y="452752"/>
            <a:ext cx="1824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3 laws/pieces of legislation</a:t>
            </a: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1. Food Safety Act</a:t>
            </a: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2. Food Hygiene Regulations</a:t>
            </a: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3. Food Labelling Regulations</a:t>
            </a:r>
            <a:endParaRPr lang="en-GB" sz="1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A6A22C-61AE-6144-881D-B0E8480E8F40}"/>
              </a:ext>
            </a:extLst>
          </p:cNvPr>
          <p:cNvSpPr txBox="1"/>
          <p:nvPr/>
        </p:nvSpPr>
        <p:spPr>
          <a:xfrm>
            <a:off x="2942393" y="6942868"/>
            <a:ext cx="2835795" cy="132343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1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Qualities</a:t>
            </a:r>
            <a:r>
              <a:rPr lang="en-GB" sz="1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buClr>
                <a:schemeClr val="accent1"/>
              </a:buClr>
            </a:pP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Communication</a:t>
            </a:r>
          </a:p>
          <a:p>
            <a:pPr>
              <a:buClr>
                <a:schemeClr val="accent1"/>
              </a:buClr>
            </a:pP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Negotiation</a:t>
            </a:r>
          </a:p>
          <a:p>
            <a:pPr>
              <a:buClr>
                <a:schemeClr val="accent1"/>
              </a:buClr>
            </a:pP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Ability to explain laws</a:t>
            </a:r>
          </a:p>
          <a:p>
            <a:pPr>
              <a:buClr>
                <a:schemeClr val="accent1"/>
              </a:buClr>
            </a:pP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Ability to work methodically</a:t>
            </a:r>
          </a:p>
          <a:p>
            <a:pPr>
              <a:buClr>
                <a:schemeClr val="accent1"/>
              </a:buClr>
            </a:pP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Problem solving </a:t>
            </a:r>
          </a:p>
          <a:p>
            <a:pPr>
              <a:buClr>
                <a:schemeClr val="accent1"/>
              </a:buClr>
            </a:pP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Time management</a:t>
            </a:r>
          </a:p>
          <a:p>
            <a:pPr>
              <a:buClr>
                <a:schemeClr val="accent1"/>
              </a:buClr>
            </a:pP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Ability to work with people from all backgrounds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6475EB-261D-C84B-BC9A-6E6D0FDF0E35}"/>
              </a:ext>
            </a:extLst>
          </p:cNvPr>
          <p:cNvSpPr txBox="1"/>
          <p:nvPr/>
        </p:nvSpPr>
        <p:spPr>
          <a:xfrm>
            <a:off x="2984729" y="8221696"/>
            <a:ext cx="2890696" cy="4001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1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Qualifications</a:t>
            </a:r>
            <a:r>
              <a:rPr lang="en-GB" sz="1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:</a:t>
            </a:r>
          </a:p>
          <a:p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A degree in environmental health or food science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D4F365-E1B8-4648-AF0E-78B5A6FA05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63940" y="2773189"/>
            <a:ext cx="800833" cy="3771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0101AA-E0A1-1941-BECA-B8F94A1247B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1765" b="30486"/>
          <a:stretch/>
        </p:blipFill>
        <p:spPr>
          <a:xfrm>
            <a:off x="2748885" y="460351"/>
            <a:ext cx="1347659" cy="7782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03DAA4-3588-064D-98EE-49CCFB7B3F7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23420" y="7066430"/>
            <a:ext cx="1168338" cy="117355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FC067D4-8B81-0243-A75E-D55CF0FE5952}"/>
              </a:ext>
            </a:extLst>
          </p:cNvPr>
          <p:cNvSpPr txBox="1"/>
          <p:nvPr/>
        </p:nvSpPr>
        <p:spPr>
          <a:xfrm>
            <a:off x="83591" y="6960840"/>
            <a:ext cx="28357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Responsibilities</a:t>
            </a:r>
            <a:r>
              <a:rPr lang="en-GB" sz="1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GB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Carry out routine or unplanned visits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Follow up outbreaks of food poisoning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Follow up complaints from the public</a:t>
            </a:r>
            <a:endParaRPr lang="en-GB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 samples for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Give hygiene star ratings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Give evidence in court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Give the owners advice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Give talks at public meetings and exhibitions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Check documentation (temp logs, cleaning logs)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Take photos, videos, drawings, interviews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48CC83-26BC-1244-917E-B0488707F9C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17385"/>
          <a:stretch/>
        </p:blipFill>
        <p:spPr>
          <a:xfrm>
            <a:off x="3711899" y="8649248"/>
            <a:ext cx="2112453" cy="8535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73953C-4EC0-F64E-B61F-372C5FCBF70B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7522"/>
          <a:stretch/>
        </p:blipFill>
        <p:spPr>
          <a:xfrm>
            <a:off x="11657384" y="457216"/>
            <a:ext cx="986640" cy="1043391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ECDBD250-7DCB-CC4B-BFAA-4A00EF910B9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0919097" y="440473"/>
            <a:ext cx="653545" cy="6075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40C3CD-55EC-674D-BD88-D62F4CB86B68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8144" b="8441"/>
          <a:stretch/>
        </p:blipFill>
        <p:spPr>
          <a:xfrm>
            <a:off x="11270680" y="2040769"/>
            <a:ext cx="1260076" cy="105109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24757E2-3F7E-4141-A1F2-BAA95513E6EE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9025"/>
          <a:stretch/>
        </p:blipFill>
        <p:spPr>
          <a:xfrm>
            <a:off x="10122864" y="2049118"/>
            <a:ext cx="1140763" cy="1043189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A460D47-D78C-7E4C-A415-011884804138}"/>
              </a:ext>
            </a:extLst>
          </p:cNvPr>
          <p:cNvSpPr/>
          <p:nvPr/>
        </p:nvSpPr>
        <p:spPr>
          <a:xfrm>
            <a:off x="70359" y="6699735"/>
            <a:ext cx="2371515" cy="22495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  <a:latin typeface="+mj-lt"/>
              </a:rPr>
              <a:t>EHO (Environmental Health Officer)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9A97613-F0DB-744F-B250-9D9D2C39AAD4}"/>
              </a:ext>
            </a:extLst>
          </p:cNvPr>
          <p:cNvSpPr/>
          <p:nvPr/>
        </p:nvSpPr>
        <p:spPr>
          <a:xfrm>
            <a:off x="113353" y="440441"/>
            <a:ext cx="792000" cy="165526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>
                <a:solidFill>
                  <a:srgbClr val="C00000"/>
                </a:solidFill>
                <a:latin typeface="+mj-lt"/>
              </a:rPr>
              <a:t>Legislation</a:t>
            </a:r>
          </a:p>
        </p:txBody>
      </p:sp>
    </p:spTree>
    <p:extLst>
      <p:ext uri="{BB962C8B-B14F-4D97-AF65-F5344CB8AC3E}">
        <p14:creationId xmlns:p14="http://schemas.microsoft.com/office/powerpoint/2010/main" val="33448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3142</Words>
  <Application>Microsoft Office PowerPoint</Application>
  <PresentationFormat>A3 Paper (297x420 mm)</PresentationFormat>
  <Paragraphs>289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 Cole</cp:lastModifiedBy>
  <cp:revision>64</cp:revision>
  <cp:lastPrinted>2019-03-22T12:02:58Z</cp:lastPrinted>
  <dcterms:created xsi:type="dcterms:W3CDTF">2019-03-11T19:10:10Z</dcterms:created>
  <dcterms:modified xsi:type="dcterms:W3CDTF">2023-10-06T06:19:26Z</dcterms:modified>
</cp:coreProperties>
</file>